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mo" panose="020B0604020202020204" charset="0"/>
      <p:regular r:id="rId13"/>
    </p:embeddedFont>
    <p:embeddedFont>
      <p:font typeface="Arimo Bold" panose="020B0604020202020204" charset="0"/>
      <p:regular r:id="rId14"/>
    </p:embeddedFont>
    <p:embeddedFont>
      <p:font typeface="Calibri" panose="020F0502020204030204" pitchFamily="34" charset="0"/>
      <p:regular r:id="rId15"/>
      <p:bold r:id="rId16"/>
      <p:italic r:id="rId17"/>
      <p:bold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5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svg>
</file>

<file path=ppt/media/image35.png>
</file>

<file path=ppt/media/image36.svg>
</file>

<file path=ppt/media/image4.sv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02.02.2026</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1.png"/><Relationship Id="rId7" Type="http://schemas.openxmlformats.org/officeDocument/2006/relationships/image" Target="../media/image34.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32.svg"/><Relationship Id="rId4" Type="http://schemas.openxmlformats.org/officeDocument/2006/relationships/image" Target="../media/image31.png"/><Relationship Id="rId9" Type="http://schemas.openxmlformats.org/officeDocument/2006/relationships/image" Target="../media/image36.sv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sv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8" Type="http://schemas.openxmlformats.org/officeDocument/2006/relationships/image" Target="../media/image17.svg"/><Relationship Id="rId13"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16.png"/><Relationship Id="rId12" Type="http://schemas.openxmlformats.org/officeDocument/2006/relationships/image" Target="../media/image21.sv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sv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png"/><Relationship Id="rId9" Type="http://schemas.openxmlformats.org/officeDocument/2006/relationships/image" Target="../media/image18.png"/><Relationship Id="rId14" Type="http://schemas.openxmlformats.org/officeDocument/2006/relationships/image" Target="../media/image23.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1.png"/><Relationship Id="rId7"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grpSp>
        <p:nvGrpSpPr>
          <p:cNvPr id="6" name="Group 6"/>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4"/>
              <a:stretch>
                <a:fillRect/>
              </a:stretch>
            </a:blipFill>
          </p:spPr>
        </p:sp>
      </p:grpSp>
      <p:sp>
        <p:nvSpPr>
          <p:cNvPr id="8" name="TextBox 8"/>
          <p:cNvSpPr txBox="1"/>
          <p:nvPr/>
        </p:nvSpPr>
        <p:spPr>
          <a:xfrm>
            <a:off x="7805890" y="2887266"/>
            <a:ext cx="9534230" cy="2739333"/>
          </a:xfrm>
          <a:prstGeom prst="rect">
            <a:avLst/>
          </a:prstGeom>
        </p:spPr>
        <p:txBody>
          <a:bodyPr lIns="0" tIns="0" rIns="0" bIns="0" rtlCol="0" anchor="t">
            <a:spAutoFit/>
          </a:bodyPr>
          <a:lstStyle/>
          <a:p>
            <a:pPr algn="l">
              <a:lnSpc>
                <a:spcPts val="7000"/>
              </a:lnSpc>
            </a:pPr>
            <a:r>
              <a:rPr lang="en-US" sz="5562" b="1">
                <a:solidFill>
                  <a:srgbClr val="1F1E1E"/>
                </a:solidFill>
                <a:latin typeface="Arimo Bold"/>
                <a:ea typeface="Arimo Bold"/>
                <a:cs typeface="Arimo Bold"/>
                <a:sym typeface="Arimo Bold"/>
              </a:rPr>
              <a:t>Customer Segmentation &amp; Shopping Behavior Analysis</a:t>
            </a:r>
          </a:p>
        </p:txBody>
      </p:sp>
      <p:sp>
        <p:nvSpPr>
          <p:cNvPr id="9" name="TextBox 9"/>
          <p:cNvSpPr txBox="1"/>
          <p:nvPr/>
        </p:nvSpPr>
        <p:spPr>
          <a:xfrm>
            <a:off x="7805890" y="5947019"/>
            <a:ext cx="9534230" cy="1385887"/>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A comprehensive data-driven study exploring retail purchase patterns across the U.S. market to unlock targeted marketing opportunities and optimize discount strategies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sp>
        <p:nvSpPr>
          <p:cNvPr id="6" name="TextBox 6"/>
          <p:cNvSpPr txBox="1"/>
          <p:nvPr/>
        </p:nvSpPr>
        <p:spPr>
          <a:xfrm>
            <a:off x="947890" y="755894"/>
            <a:ext cx="7597673" cy="957558"/>
          </a:xfrm>
          <a:prstGeom prst="rect">
            <a:avLst/>
          </a:prstGeom>
        </p:spPr>
        <p:txBody>
          <a:bodyPr lIns="0" tIns="0" rIns="0" bIns="0" rtlCol="0" anchor="t">
            <a:spAutoFit/>
          </a:bodyPr>
          <a:lstStyle/>
          <a:p>
            <a:pPr algn="l">
              <a:lnSpc>
                <a:spcPts val="7000"/>
              </a:lnSpc>
            </a:pPr>
            <a:r>
              <a:rPr lang="en-US" sz="5562" b="1">
                <a:solidFill>
                  <a:srgbClr val="1F1E1E"/>
                </a:solidFill>
                <a:latin typeface="Arimo Bold"/>
                <a:ea typeface="Arimo Bold"/>
                <a:cs typeface="Arimo Bold"/>
                <a:sym typeface="Arimo Bold"/>
              </a:rPr>
              <a:t>Conclusion &amp; Impact</a:t>
            </a:r>
          </a:p>
        </p:txBody>
      </p:sp>
      <p:sp>
        <p:nvSpPr>
          <p:cNvPr id="7" name="TextBox 7"/>
          <p:cNvSpPr txBox="1"/>
          <p:nvPr/>
        </p:nvSpPr>
        <p:spPr>
          <a:xfrm>
            <a:off x="947890" y="2342702"/>
            <a:ext cx="5787781" cy="492919"/>
          </a:xfrm>
          <a:prstGeom prst="rect">
            <a:avLst/>
          </a:prstGeom>
        </p:spPr>
        <p:txBody>
          <a:bodyPr lIns="0" tIns="0" rIns="0" bIns="0" rtlCol="0" anchor="t">
            <a:spAutoFit/>
          </a:bodyPr>
          <a:lstStyle/>
          <a:p>
            <a:pPr algn="l">
              <a:lnSpc>
                <a:spcPts val="3500"/>
              </a:lnSpc>
            </a:pPr>
            <a:r>
              <a:rPr lang="en-US" sz="2750" b="1">
                <a:solidFill>
                  <a:srgbClr val="1F1E1E"/>
                </a:solidFill>
                <a:latin typeface="Arimo Bold"/>
                <a:ea typeface="Arimo Bold"/>
                <a:cs typeface="Arimo Bold"/>
                <a:sym typeface="Arimo Bold"/>
              </a:rPr>
              <a:t>End-to-End Analytics Workflow</a:t>
            </a:r>
          </a:p>
        </p:txBody>
      </p:sp>
      <p:sp>
        <p:nvSpPr>
          <p:cNvPr id="8" name="TextBox 8"/>
          <p:cNvSpPr txBox="1"/>
          <p:nvPr/>
        </p:nvSpPr>
        <p:spPr>
          <a:xfrm>
            <a:off x="947890" y="3020616"/>
            <a:ext cx="7865716" cy="1819275"/>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This project demonstrates a complete data analytics lifecycle, from initial data extraction through MySQL to actionable business insight generation using advanced machine learning techniques.</a:t>
            </a:r>
          </a:p>
        </p:txBody>
      </p:sp>
      <p:sp>
        <p:nvSpPr>
          <p:cNvPr id="9" name="TextBox 9"/>
          <p:cNvSpPr txBox="1"/>
          <p:nvPr/>
        </p:nvSpPr>
        <p:spPr>
          <a:xfrm>
            <a:off x="947890" y="5062985"/>
            <a:ext cx="4928292" cy="492919"/>
          </a:xfrm>
          <a:prstGeom prst="rect">
            <a:avLst/>
          </a:prstGeom>
        </p:spPr>
        <p:txBody>
          <a:bodyPr lIns="0" tIns="0" rIns="0" bIns="0" rtlCol="0" anchor="t">
            <a:spAutoFit/>
          </a:bodyPr>
          <a:lstStyle/>
          <a:p>
            <a:pPr algn="l">
              <a:lnSpc>
                <a:spcPts val="3500"/>
              </a:lnSpc>
            </a:pPr>
            <a:r>
              <a:rPr lang="en-US" sz="2750" b="1">
                <a:solidFill>
                  <a:srgbClr val="1F1E1E"/>
                </a:solidFill>
                <a:latin typeface="Arimo Bold"/>
                <a:ea typeface="Arimo Bold"/>
                <a:cs typeface="Arimo Bold"/>
                <a:sym typeface="Arimo Bold"/>
              </a:rPr>
              <a:t>Measurable Business Value</a:t>
            </a:r>
          </a:p>
        </p:txBody>
      </p:sp>
      <p:sp>
        <p:nvSpPr>
          <p:cNvPr id="10" name="TextBox 10"/>
          <p:cNvSpPr txBox="1"/>
          <p:nvPr/>
        </p:nvSpPr>
        <p:spPr>
          <a:xfrm>
            <a:off x="947890" y="5740898"/>
            <a:ext cx="7865716" cy="2252663"/>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The findings provide concrete, actionable recommendations that retail companies can implement to improve customer engagement, optimize discount allocation, and increase overall revenue through targeted marketing strategies.</a:t>
            </a:r>
          </a:p>
        </p:txBody>
      </p:sp>
      <p:grpSp>
        <p:nvGrpSpPr>
          <p:cNvPr id="11" name="Group 11"/>
          <p:cNvGrpSpPr/>
          <p:nvPr/>
        </p:nvGrpSpPr>
        <p:grpSpPr>
          <a:xfrm>
            <a:off x="9479166" y="2419502"/>
            <a:ext cx="3807028" cy="3681260"/>
            <a:chOff x="0" y="0"/>
            <a:chExt cx="5076038" cy="4908347"/>
          </a:xfrm>
        </p:grpSpPr>
        <p:sp>
          <p:nvSpPr>
            <p:cNvPr id="12" name="Freeform 12"/>
            <p:cNvSpPr/>
            <p:nvPr/>
          </p:nvSpPr>
          <p:spPr>
            <a:xfrm>
              <a:off x="6350" y="6350"/>
              <a:ext cx="5063236" cy="4895596"/>
            </a:xfrm>
            <a:custGeom>
              <a:avLst/>
              <a:gdLst/>
              <a:ahLst/>
              <a:cxnLst/>
              <a:rect l="l" t="t" r="r" b="b"/>
              <a:pathLst>
                <a:path w="5063236" h="4895596">
                  <a:moveTo>
                    <a:pt x="0" y="151638"/>
                  </a:moveTo>
                  <a:cubicBezTo>
                    <a:pt x="0" y="67945"/>
                    <a:pt x="67945" y="0"/>
                    <a:pt x="151638" y="0"/>
                  </a:cubicBezTo>
                  <a:lnTo>
                    <a:pt x="4911598" y="0"/>
                  </a:lnTo>
                  <a:cubicBezTo>
                    <a:pt x="4995418" y="0"/>
                    <a:pt x="5063236" y="67945"/>
                    <a:pt x="5063236" y="151638"/>
                  </a:cubicBezTo>
                  <a:lnTo>
                    <a:pt x="5063236" y="4743958"/>
                  </a:lnTo>
                  <a:cubicBezTo>
                    <a:pt x="5063236" y="4827778"/>
                    <a:pt x="4995291" y="4895596"/>
                    <a:pt x="4911598" y="4895596"/>
                  </a:cubicBezTo>
                  <a:lnTo>
                    <a:pt x="151638" y="4895596"/>
                  </a:lnTo>
                  <a:cubicBezTo>
                    <a:pt x="67945" y="4895596"/>
                    <a:pt x="0" y="4827778"/>
                    <a:pt x="0" y="4743958"/>
                  </a:cubicBezTo>
                  <a:close/>
                </a:path>
              </a:pathLst>
            </a:custGeom>
            <a:solidFill>
              <a:srgbClr val="F9D2D6"/>
            </a:solidFill>
            <a:ln w="12700">
              <a:solidFill>
                <a:srgbClr val="000000"/>
              </a:solidFill>
            </a:ln>
          </p:spPr>
        </p:sp>
        <p:sp>
          <p:nvSpPr>
            <p:cNvPr id="13" name="Freeform 13"/>
            <p:cNvSpPr/>
            <p:nvPr/>
          </p:nvSpPr>
          <p:spPr>
            <a:xfrm>
              <a:off x="0" y="0"/>
              <a:ext cx="5075936" cy="4908296"/>
            </a:xfrm>
            <a:custGeom>
              <a:avLst/>
              <a:gdLst/>
              <a:ahLst/>
              <a:cxnLst/>
              <a:rect l="l" t="t" r="r" b="b"/>
              <a:pathLst>
                <a:path w="5075936" h="4908296">
                  <a:moveTo>
                    <a:pt x="0" y="157988"/>
                  </a:moveTo>
                  <a:cubicBezTo>
                    <a:pt x="0" y="70739"/>
                    <a:pt x="70739" y="0"/>
                    <a:pt x="157988" y="0"/>
                  </a:cubicBezTo>
                  <a:lnTo>
                    <a:pt x="4917948" y="0"/>
                  </a:lnTo>
                  <a:lnTo>
                    <a:pt x="4917948" y="6350"/>
                  </a:lnTo>
                  <a:lnTo>
                    <a:pt x="4917948" y="0"/>
                  </a:lnTo>
                  <a:cubicBezTo>
                    <a:pt x="5005197" y="0"/>
                    <a:pt x="5075936" y="70739"/>
                    <a:pt x="5075936" y="157988"/>
                  </a:cubicBezTo>
                  <a:lnTo>
                    <a:pt x="5069586" y="157988"/>
                  </a:lnTo>
                  <a:lnTo>
                    <a:pt x="5075936" y="157988"/>
                  </a:lnTo>
                  <a:lnTo>
                    <a:pt x="5075936" y="4750308"/>
                  </a:lnTo>
                  <a:lnTo>
                    <a:pt x="5069586" y="4750308"/>
                  </a:lnTo>
                  <a:lnTo>
                    <a:pt x="5075936" y="4750308"/>
                  </a:lnTo>
                  <a:cubicBezTo>
                    <a:pt x="5075936" y="4837557"/>
                    <a:pt x="5005197" y="4908296"/>
                    <a:pt x="4917948" y="4908296"/>
                  </a:cubicBezTo>
                  <a:lnTo>
                    <a:pt x="4917948" y="4901946"/>
                  </a:lnTo>
                  <a:lnTo>
                    <a:pt x="4917948" y="4908296"/>
                  </a:lnTo>
                  <a:lnTo>
                    <a:pt x="157988" y="4908296"/>
                  </a:lnTo>
                  <a:lnTo>
                    <a:pt x="157988" y="4901946"/>
                  </a:lnTo>
                  <a:lnTo>
                    <a:pt x="157988" y="4908296"/>
                  </a:lnTo>
                  <a:cubicBezTo>
                    <a:pt x="70739" y="4908296"/>
                    <a:pt x="0" y="4837557"/>
                    <a:pt x="0" y="4750308"/>
                  </a:cubicBezTo>
                  <a:lnTo>
                    <a:pt x="0" y="157988"/>
                  </a:lnTo>
                  <a:lnTo>
                    <a:pt x="6350" y="157988"/>
                  </a:lnTo>
                  <a:lnTo>
                    <a:pt x="0" y="157988"/>
                  </a:lnTo>
                  <a:moveTo>
                    <a:pt x="12700" y="157988"/>
                  </a:moveTo>
                  <a:lnTo>
                    <a:pt x="12700" y="4750308"/>
                  </a:lnTo>
                  <a:lnTo>
                    <a:pt x="6350" y="4750308"/>
                  </a:lnTo>
                  <a:lnTo>
                    <a:pt x="12700" y="4750308"/>
                  </a:lnTo>
                  <a:cubicBezTo>
                    <a:pt x="12700" y="4830572"/>
                    <a:pt x="77724" y="4895596"/>
                    <a:pt x="157988" y="4895596"/>
                  </a:cubicBezTo>
                  <a:lnTo>
                    <a:pt x="4917948" y="4895596"/>
                  </a:lnTo>
                  <a:cubicBezTo>
                    <a:pt x="4998212" y="4895596"/>
                    <a:pt x="5063236" y="4830572"/>
                    <a:pt x="5063236" y="4750308"/>
                  </a:cubicBezTo>
                  <a:lnTo>
                    <a:pt x="5063236" y="157988"/>
                  </a:lnTo>
                  <a:cubicBezTo>
                    <a:pt x="5063363" y="77724"/>
                    <a:pt x="4998212" y="12700"/>
                    <a:pt x="4917948" y="12700"/>
                  </a:cubicBezTo>
                  <a:lnTo>
                    <a:pt x="157988" y="12700"/>
                  </a:lnTo>
                  <a:lnTo>
                    <a:pt x="157988" y="6350"/>
                  </a:lnTo>
                  <a:lnTo>
                    <a:pt x="157988" y="12700"/>
                  </a:lnTo>
                  <a:cubicBezTo>
                    <a:pt x="77724" y="12700"/>
                    <a:pt x="12700" y="77724"/>
                    <a:pt x="12700" y="157988"/>
                  </a:cubicBezTo>
                  <a:close/>
                </a:path>
              </a:pathLst>
            </a:custGeom>
            <a:solidFill>
              <a:srgbClr val="DFB8BC"/>
            </a:solidFill>
            <a:ln w="12700">
              <a:solidFill>
                <a:srgbClr val="000000"/>
              </a:solidFill>
            </a:ln>
          </p:spPr>
        </p:sp>
      </p:grpSp>
      <p:grpSp>
        <p:nvGrpSpPr>
          <p:cNvPr id="14" name="Group 14"/>
          <p:cNvGrpSpPr/>
          <p:nvPr/>
        </p:nvGrpSpPr>
        <p:grpSpPr>
          <a:xfrm>
            <a:off x="9764163" y="2704509"/>
            <a:ext cx="812454" cy="812454"/>
            <a:chOff x="0" y="0"/>
            <a:chExt cx="1083272" cy="1083272"/>
          </a:xfrm>
        </p:grpSpPr>
        <p:sp>
          <p:nvSpPr>
            <p:cNvPr id="15" name="Freeform 15"/>
            <p:cNvSpPr/>
            <p:nvPr/>
          </p:nvSpPr>
          <p:spPr>
            <a:xfrm>
              <a:off x="0" y="0"/>
              <a:ext cx="1083310" cy="1083310"/>
            </a:xfrm>
            <a:custGeom>
              <a:avLst/>
              <a:gdLst/>
              <a:ahLst/>
              <a:cxnLst/>
              <a:rect l="l" t="t" r="r" b="b"/>
              <a:pathLst>
                <a:path w="1083310" h="1083310">
                  <a:moveTo>
                    <a:pt x="0" y="541655"/>
                  </a:moveTo>
                  <a:cubicBezTo>
                    <a:pt x="0" y="242443"/>
                    <a:pt x="242443" y="0"/>
                    <a:pt x="541655" y="0"/>
                  </a:cubicBezTo>
                  <a:cubicBezTo>
                    <a:pt x="840867" y="0"/>
                    <a:pt x="1083310" y="242443"/>
                    <a:pt x="1083310" y="541655"/>
                  </a:cubicBezTo>
                  <a:cubicBezTo>
                    <a:pt x="1083310" y="840867"/>
                    <a:pt x="840740" y="1083310"/>
                    <a:pt x="541655" y="1083310"/>
                  </a:cubicBezTo>
                  <a:cubicBezTo>
                    <a:pt x="242570" y="1083310"/>
                    <a:pt x="0" y="840740"/>
                    <a:pt x="0" y="541655"/>
                  </a:cubicBezTo>
                  <a:close/>
                </a:path>
              </a:pathLst>
            </a:custGeom>
            <a:solidFill>
              <a:srgbClr val="DA1B2E"/>
            </a:solidFill>
            <a:ln w="12700">
              <a:solidFill>
                <a:srgbClr val="000000"/>
              </a:solidFill>
            </a:ln>
          </p:spPr>
        </p:sp>
      </p:grpSp>
      <p:sp>
        <p:nvSpPr>
          <p:cNvPr id="16" name="Freeform 16" descr="preencoded.png"/>
          <p:cNvSpPr/>
          <p:nvPr/>
        </p:nvSpPr>
        <p:spPr>
          <a:xfrm>
            <a:off x="9987553" y="2927899"/>
            <a:ext cx="365522" cy="365522"/>
          </a:xfrm>
          <a:custGeom>
            <a:avLst/>
            <a:gdLst/>
            <a:ahLst/>
            <a:cxnLst/>
            <a:rect l="l" t="t" r="r" b="b"/>
            <a:pathLst>
              <a:path w="365522" h="365522">
                <a:moveTo>
                  <a:pt x="0" y="0"/>
                </a:moveTo>
                <a:lnTo>
                  <a:pt x="365522" y="0"/>
                </a:lnTo>
                <a:lnTo>
                  <a:pt x="365522" y="365522"/>
                </a:lnTo>
                <a:lnTo>
                  <a:pt x="0" y="365522"/>
                </a:lnTo>
                <a:lnTo>
                  <a:pt x="0" y="0"/>
                </a:lnTo>
                <a:close/>
              </a:path>
            </a:pathLst>
          </a:custGeom>
          <a:blipFill>
            <a:blip r:embed="rId4">
              <a:extLst>
                <a:ext uri="{96DAC541-7B7A-43D3-8B79-37D633B846F1}">
                  <asvg:svgBlip xmlns:asvg="http://schemas.microsoft.com/office/drawing/2016/SVG/main" r:embed="rId5"/>
                </a:ext>
              </a:extLst>
            </a:blip>
            <a:stretch>
              <a:fillRect l="-5128" r="-5128"/>
            </a:stretch>
          </a:blipFill>
        </p:spPr>
      </p:sp>
      <p:sp>
        <p:nvSpPr>
          <p:cNvPr id="17" name="TextBox 17"/>
          <p:cNvSpPr txBox="1"/>
          <p:nvPr/>
        </p:nvSpPr>
        <p:spPr>
          <a:xfrm>
            <a:off x="9764163" y="3740048"/>
            <a:ext cx="3237014"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Revenue Growth</a:t>
            </a:r>
          </a:p>
        </p:txBody>
      </p:sp>
      <p:sp>
        <p:nvSpPr>
          <p:cNvPr id="18" name="TextBox 18"/>
          <p:cNvSpPr txBox="1"/>
          <p:nvPr/>
        </p:nvSpPr>
        <p:spPr>
          <a:xfrm>
            <a:off x="9764163" y="4417962"/>
            <a:ext cx="3237014" cy="952500"/>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Optimized strategies for each segment</a:t>
            </a:r>
          </a:p>
        </p:txBody>
      </p:sp>
      <p:grpSp>
        <p:nvGrpSpPr>
          <p:cNvPr id="19" name="Group 19"/>
          <p:cNvGrpSpPr/>
          <p:nvPr/>
        </p:nvGrpSpPr>
        <p:grpSpPr>
          <a:xfrm>
            <a:off x="13547379" y="2419502"/>
            <a:ext cx="3807028" cy="3681260"/>
            <a:chOff x="0" y="0"/>
            <a:chExt cx="5076038" cy="4908347"/>
          </a:xfrm>
        </p:grpSpPr>
        <p:sp>
          <p:nvSpPr>
            <p:cNvPr id="20" name="Freeform 20"/>
            <p:cNvSpPr/>
            <p:nvPr/>
          </p:nvSpPr>
          <p:spPr>
            <a:xfrm>
              <a:off x="6350" y="6350"/>
              <a:ext cx="5063236" cy="4895596"/>
            </a:xfrm>
            <a:custGeom>
              <a:avLst/>
              <a:gdLst/>
              <a:ahLst/>
              <a:cxnLst/>
              <a:rect l="l" t="t" r="r" b="b"/>
              <a:pathLst>
                <a:path w="5063236" h="4895596">
                  <a:moveTo>
                    <a:pt x="0" y="151638"/>
                  </a:moveTo>
                  <a:cubicBezTo>
                    <a:pt x="0" y="67945"/>
                    <a:pt x="67945" y="0"/>
                    <a:pt x="151638" y="0"/>
                  </a:cubicBezTo>
                  <a:lnTo>
                    <a:pt x="4911598" y="0"/>
                  </a:lnTo>
                  <a:cubicBezTo>
                    <a:pt x="4995418" y="0"/>
                    <a:pt x="5063236" y="67945"/>
                    <a:pt x="5063236" y="151638"/>
                  </a:cubicBezTo>
                  <a:lnTo>
                    <a:pt x="5063236" y="4743958"/>
                  </a:lnTo>
                  <a:cubicBezTo>
                    <a:pt x="5063236" y="4827778"/>
                    <a:pt x="4995291" y="4895596"/>
                    <a:pt x="4911598" y="4895596"/>
                  </a:cubicBezTo>
                  <a:lnTo>
                    <a:pt x="151638" y="4895596"/>
                  </a:lnTo>
                  <a:cubicBezTo>
                    <a:pt x="67945" y="4895596"/>
                    <a:pt x="0" y="4827778"/>
                    <a:pt x="0" y="4743958"/>
                  </a:cubicBezTo>
                  <a:close/>
                </a:path>
              </a:pathLst>
            </a:custGeom>
            <a:solidFill>
              <a:srgbClr val="F9D2D6"/>
            </a:solidFill>
            <a:ln w="12700">
              <a:solidFill>
                <a:srgbClr val="000000"/>
              </a:solidFill>
            </a:ln>
          </p:spPr>
        </p:sp>
        <p:sp>
          <p:nvSpPr>
            <p:cNvPr id="21" name="Freeform 21"/>
            <p:cNvSpPr/>
            <p:nvPr/>
          </p:nvSpPr>
          <p:spPr>
            <a:xfrm>
              <a:off x="0" y="0"/>
              <a:ext cx="5075936" cy="4908296"/>
            </a:xfrm>
            <a:custGeom>
              <a:avLst/>
              <a:gdLst/>
              <a:ahLst/>
              <a:cxnLst/>
              <a:rect l="l" t="t" r="r" b="b"/>
              <a:pathLst>
                <a:path w="5075936" h="4908296">
                  <a:moveTo>
                    <a:pt x="0" y="157988"/>
                  </a:moveTo>
                  <a:cubicBezTo>
                    <a:pt x="0" y="70739"/>
                    <a:pt x="70739" y="0"/>
                    <a:pt x="157988" y="0"/>
                  </a:cubicBezTo>
                  <a:lnTo>
                    <a:pt x="4917948" y="0"/>
                  </a:lnTo>
                  <a:lnTo>
                    <a:pt x="4917948" y="6350"/>
                  </a:lnTo>
                  <a:lnTo>
                    <a:pt x="4917948" y="0"/>
                  </a:lnTo>
                  <a:cubicBezTo>
                    <a:pt x="5005197" y="0"/>
                    <a:pt x="5075936" y="70739"/>
                    <a:pt x="5075936" y="157988"/>
                  </a:cubicBezTo>
                  <a:lnTo>
                    <a:pt x="5069586" y="157988"/>
                  </a:lnTo>
                  <a:lnTo>
                    <a:pt x="5075936" y="157988"/>
                  </a:lnTo>
                  <a:lnTo>
                    <a:pt x="5075936" y="4750308"/>
                  </a:lnTo>
                  <a:lnTo>
                    <a:pt x="5069586" y="4750308"/>
                  </a:lnTo>
                  <a:lnTo>
                    <a:pt x="5075936" y="4750308"/>
                  </a:lnTo>
                  <a:cubicBezTo>
                    <a:pt x="5075936" y="4837557"/>
                    <a:pt x="5005197" y="4908296"/>
                    <a:pt x="4917948" y="4908296"/>
                  </a:cubicBezTo>
                  <a:lnTo>
                    <a:pt x="4917948" y="4901946"/>
                  </a:lnTo>
                  <a:lnTo>
                    <a:pt x="4917948" y="4908296"/>
                  </a:lnTo>
                  <a:lnTo>
                    <a:pt x="157988" y="4908296"/>
                  </a:lnTo>
                  <a:lnTo>
                    <a:pt x="157988" y="4901946"/>
                  </a:lnTo>
                  <a:lnTo>
                    <a:pt x="157988" y="4908296"/>
                  </a:lnTo>
                  <a:cubicBezTo>
                    <a:pt x="70739" y="4908296"/>
                    <a:pt x="0" y="4837557"/>
                    <a:pt x="0" y="4750308"/>
                  </a:cubicBezTo>
                  <a:lnTo>
                    <a:pt x="0" y="157988"/>
                  </a:lnTo>
                  <a:lnTo>
                    <a:pt x="6350" y="157988"/>
                  </a:lnTo>
                  <a:lnTo>
                    <a:pt x="0" y="157988"/>
                  </a:lnTo>
                  <a:moveTo>
                    <a:pt x="12700" y="157988"/>
                  </a:moveTo>
                  <a:lnTo>
                    <a:pt x="12700" y="4750308"/>
                  </a:lnTo>
                  <a:lnTo>
                    <a:pt x="6350" y="4750308"/>
                  </a:lnTo>
                  <a:lnTo>
                    <a:pt x="12700" y="4750308"/>
                  </a:lnTo>
                  <a:cubicBezTo>
                    <a:pt x="12700" y="4830572"/>
                    <a:pt x="77724" y="4895596"/>
                    <a:pt x="157988" y="4895596"/>
                  </a:cubicBezTo>
                  <a:lnTo>
                    <a:pt x="4917948" y="4895596"/>
                  </a:lnTo>
                  <a:cubicBezTo>
                    <a:pt x="4998212" y="4895596"/>
                    <a:pt x="5063236" y="4830572"/>
                    <a:pt x="5063236" y="4750308"/>
                  </a:cubicBezTo>
                  <a:lnTo>
                    <a:pt x="5063236" y="157988"/>
                  </a:lnTo>
                  <a:cubicBezTo>
                    <a:pt x="5063363" y="77724"/>
                    <a:pt x="4998212" y="12700"/>
                    <a:pt x="4917948" y="12700"/>
                  </a:cubicBezTo>
                  <a:lnTo>
                    <a:pt x="157988" y="12700"/>
                  </a:lnTo>
                  <a:lnTo>
                    <a:pt x="157988" y="6350"/>
                  </a:lnTo>
                  <a:lnTo>
                    <a:pt x="157988" y="12700"/>
                  </a:lnTo>
                  <a:cubicBezTo>
                    <a:pt x="77724" y="12700"/>
                    <a:pt x="12700" y="77724"/>
                    <a:pt x="12700" y="157988"/>
                  </a:cubicBezTo>
                  <a:close/>
                </a:path>
              </a:pathLst>
            </a:custGeom>
            <a:solidFill>
              <a:srgbClr val="DFB8BC"/>
            </a:solidFill>
            <a:ln w="12700">
              <a:solidFill>
                <a:srgbClr val="000000"/>
              </a:solidFill>
            </a:ln>
          </p:spPr>
        </p:sp>
      </p:grpSp>
      <p:grpSp>
        <p:nvGrpSpPr>
          <p:cNvPr id="22" name="Group 22"/>
          <p:cNvGrpSpPr/>
          <p:nvPr/>
        </p:nvGrpSpPr>
        <p:grpSpPr>
          <a:xfrm>
            <a:off x="13832386" y="2704509"/>
            <a:ext cx="812454" cy="812454"/>
            <a:chOff x="0" y="0"/>
            <a:chExt cx="1083272" cy="1083272"/>
          </a:xfrm>
        </p:grpSpPr>
        <p:sp>
          <p:nvSpPr>
            <p:cNvPr id="23" name="Freeform 23"/>
            <p:cNvSpPr/>
            <p:nvPr/>
          </p:nvSpPr>
          <p:spPr>
            <a:xfrm>
              <a:off x="0" y="0"/>
              <a:ext cx="1083310" cy="1083310"/>
            </a:xfrm>
            <a:custGeom>
              <a:avLst/>
              <a:gdLst/>
              <a:ahLst/>
              <a:cxnLst/>
              <a:rect l="l" t="t" r="r" b="b"/>
              <a:pathLst>
                <a:path w="1083310" h="1083310">
                  <a:moveTo>
                    <a:pt x="0" y="541655"/>
                  </a:moveTo>
                  <a:cubicBezTo>
                    <a:pt x="0" y="242443"/>
                    <a:pt x="242443" y="0"/>
                    <a:pt x="541655" y="0"/>
                  </a:cubicBezTo>
                  <a:cubicBezTo>
                    <a:pt x="840867" y="0"/>
                    <a:pt x="1083310" y="242443"/>
                    <a:pt x="1083310" y="541655"/>
                  </a:cubicBezTo>
                  <a:cubicBezTo>
                    <a:pt x="1083310" y="840867"/>
                    <a:pt x="840740" y="1083310"/>
                    <a:pt x="541655" y="1083310"/>
                  </a:cubicBezTo>
                  <a:cubicBezTo>
                    <a:pt x="242570" y="1083310"/>
                    <a:pt x="0" y="840740"/>
                    <a:pt x="0" y="541655"/>
                  </a:cubicBezTo>
                  <a:close/>
                </a:path>
              </a:pathLst>
            </a:custGeom>
            <a:solidFill>
              <a:srgbClr val="DA1B2E"/>
            </a:solidFill>
            <a:ln w="12700">
              <a:solidFill>
                <a:srgbClr val="000000"/>
              </a:solidFill>
            </a:ln>
          </p:spPr>
        </p:sp>
      </p:grpSp>
      <p:sp>
        <p:nvSpPr>
          <p:cNvPr id="24" name="Freeform 24" descr="preencoded.png"/>
          <p:cNvSpPr/>
          <p:nvPr/>
        </p:nvSpPr>
        <p:spPr>
          <a:xfrm>
            <a:off x="14055776" y="2927899"/>
            <a:ext cx="365522" cy="365522"/>
          </a:xfrm>
          <a:custGeom>
            <a:avLst/>
            <a:gdLst/>
            <a:ahLst/>
            <a:cxnLst/>
            <a:rect l="l" t="t" r="r" b="b"/>
            <a:pathLst>
              <a:path w="365522" h="365522">
                <a:moveTo>
                  <a:pt x="0" y="0"/>
                </a:moveTo>
                <a:lnTo>
                  <a:pt x="365522" y="0"/>
                </a:lnTo>
                <a:lnTo>
                  <a:pt x="365522" y="365522"/>
                </a:lnTo>
                <a:lnTo>
                  <a:pt x="0" y="365522"/>
                </a:lnTo>
                <a:lnTo>
                  <a:pt x="0" y="0"/>
                </a:lnTo>
                <a:close/>
              </a:path>
            </a:pathLst>
          </a:custGeom>
          <a:blipFill>
            <a:blip r:embed="rId6">
              <a:extLst>
                <a:ext uri="{96DAC541-7B7A-43D3-8B79-37D633B846F1}">
                  <asvg:svgBlip xmlns:asvg="http://schemas.microsoft.com/office/drawing/2016/SVG/main" r:embed="rId7"/>
                </a:ext>
              </a:extLst>
            </a:blip>
            <a:stretch>
              <a:fillRect t="-7692" b="-7692"/>
            </a:stretch>
          </a:blipFill>
        </p:spPr>
      </p:sp>
      <p:sp>
        <p:nvSpPr>
          <p:cNvPr id="25" name="TextBox 25"/>
          <p:cNvSpPr txBox="1"/>
          <p:nvPr/>
        </p:nvSpPr>
        <p:spPr>
          <a:xfrm>
            <a:off x="13832386" y="3740048"/>
            <a:ext cx="3237014" cy="938213"/>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Enhanced Engagement</a:t>
            </a:r>
          </a:p>
        </p:txBody>
      </p:sp>
      <p:sp>
        <p:nvSpPr>
          <p:cNvPr id="26" name="TextBox 26"/>
          <p:cNvSpPr txBox="1"/>
          <p:nvPr/>
        </p:nvSpPr>
        <p:spPr>
          <a:xfrm>
            <a:off x="13832386" y="4863255"/>
            <a:ext cx="3237014" cy="952500"/>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Personalized customer experiences</a:t>
            </a:r>
          </a:p>
        </p:txBody>
      </p:sp>
      <p:grpSp>
        <p:nvGrpSpPr>
          <p:cNvPr id="27" name="Group 27"/>
          <p:cNvGrpSpPr/>
          <p:nvPr/>
        </p:nvGrpSpPr>
        <p:grpSpPr>
          <a:xfrm>
            <a:off x="9479166" y="6361957"/>
            <a:ext cx="7875241" cy="2802579"/>
            <a:chOff x="0" y="0"/>
            <a:chExt cx="10500322" cy="3736772"/>
          </a:xfrm>
        </p:grpSpPr>
        <p:sp>
          <p:nvSpPr>
            <p:cNvPr id="28" name="Freeform 28"/>
            <p:cNvSpPr/>
            <p:nvPr/>
          </p:nvSpPr>
          <p:spPr>
            <a:xfrm>
              <a:off x="6350" y="6350"/>
              <a:ext cx="10487660" cy="3724021"/>
            </a:xfrm>
            <a:custGeom>
              <a:avLst/>
              <a:gdLst/>
              <a:ahLst/>
              <a:cxnLst/>
              <a:rect l="l" t="t" r="r" b="b"/>
              <a:pathLst>
                <a:path w="10487660" h="3724021">
                  <a:moveTo>
                    <a:pt x="0" y="151638"/>
                  </a:moveTo>
                  <a:cubicBezTo>
                    <a:pt x="0" y="67945"/>
                    <a:pt x="68072" y="0"/>
                    <a:pt x="152019" y="0"/>
                  </a:cubicBezTo>
                  <a:lnTo>
                    <a:pt x="10335641" y="0"/>
                  </a:lnTo>
                  <a:cubicBezTo>
                    <a:pt x="10419588" y="0"/>
                    <a:pt x="10487660" y="67945"/>
                    <a:pt x="10487660" y="151638"/>
                  </a:cubicBezTo>
                  <a:lnTo>
                    <a:pt x="10487660" y="3572383"/>
                  </a:lnTo>
                  <a:cubicBezTo>
                    <a:pt x="10487660" y="3656203"/>
                    <a:pt x="10419588" y="3724021"/>
                    <a:pt x="10335641" y="3724021"/>
                  </a:cubicBezTo>
                  <a:lnTo>
                    <a:pt x="152019" y="3724021"/>
                  </a:lnTo>
                  <a:cubicBezTo>
                    <a:pt x="68072" y="3724021"/>
                    <a:pt x="0" y="3656203"/>
                    <a:pt x="0" y="3572383"/>
                  </a:cubicBezTo>
                  <a:close/>
                </a:path>
              </a:pathLst>
            </a:custGeom>
            <a:solidFill>
              <a:srgbClr val="F9D2D6"/>
            </a:solidFill>
            <a:ln w="12700">
              <a:solidFill>
                <a:srgbClr val="000000"/>
              </a:solidFill>
            </a:ln>
          </p:spPr>
        </p:sp>
        <p:sp>
          <p:nvSpPr>
            <p:cNvPr id="29" name="Freeform 29"/>
            <p:cNvSpPr/>
            <p:nvPr/>
          </p:nvSpPr>
          <p:spPr>
            <a:xfrm>
              <a:off x="0" y="0"/>
              <a:ext cx="10500360" cy="3736721"/>
            </a:xfrm>
            <a:custGeom>
              <a:avLst/>
              <a:gdLst/>
              <a:ahLst/>
              <a:cxnLst/>
              <a:rect l="l" t="t" r="r" b="b"/>
              <a:pathLst>
                <a:path w="10500360" h="3736721">
                  <a:moveTo>
                    <a:pt x="0" y="157988"/>
                  </a:moveTo>
                  <a:cubicBezTo>
                    <a:pt x="0" y="70739"/>
                    <a:pt x="70866" y="0"/>
                    <a:pt x="158369" y="0"/>
                  </a:cubicBezTo>
                  <a:lnTo>
                    <a:pt x="10341991" y="0"/>
                  </a:lnTo>
                  <a:lnTo>
                    <a:pt x="10341991" y="6350"/>
                  </a:lnTo>
                  <a:lnTo>
                    <a:pt x="10341991" y="0"/>
                  </a:lnTo>
                  <a:cubicBezTo>
                    <a:pt x="10429494" y="0"/>
                    <a:pt x="10500360" y="70739"/>
                    <a:pt x="10500360" y="157988"/>
                  </a:cubicBezTo>
                  <a:lnTo>
                    <a:pt x="10494010" y="157988"/>
                  </a:lnTo>
                  <a:lnTo>
                    <a:pt x="10500360" y="157988"/>
                  </a:lnTo>
                  <a:lnTo>
                    <a:pt x="10500360" y="3578733"/>
                  </a:lnTo>
                  <a:lnTo>
                    <a:pt x="10494010" y="3578733"/>
                  </a:lnTo>
                  <a:lnTo>
                    <a:pt x="10500360" y="3578733"/>
                  </a:lnTo>
                  <a:cubicBezTo>
                    <a:pt x="10500360" y="3665982"/>
                    <a:pt x="10429494" y="3736721"/>
                    <a:pt x="10341991" y="3736721"/>
                  </a:cubicBezTo>
                  <a:lnTo>
                    <a:pt x="10341991" y="3730371"/>
                  </a:lnTo>
                  <a:lnTo>
                    <a:pt x="10341991" y="3736721"/>
                  </a:lnTo>
                  <a:lnTo>
                    <a:pt x="158369" y="3736721"/>
                  </a:lnTo>
                  <a:lnTo>
                    <a:pt x="158369" y="3730371"/>
                  </a:lnTo>
                  <a:lnTo>
                    <a:pt x="158369" y="3736721"/>
                  </a:lnTo>
                  <a:cubicBezTo>
                    <a:pt x="70866" y="3736721"/>
                    <a:pt x="0" y="3665982"/>
                    <a:pt x="0" y="3578733"/>
                  </a:cubicBezTo>
                  <a:lnTo>
                    <a:pt x="0" y="157988"/>
                  </a:lnTo>
                  <a:lnTo>
                    <a:pt x="6350" y="157988"/>
                  </a:lnTo>
                  <a:lnTo>
                    <a:pt x="0" y="157988"/>
                  </a:lnTo>
                  <a:moveTo>
                    <a:pt x="12700" y="157988"/>
                  </a:moveTo>
                  <a:lnTo>
                    <a:pt x="12700" y="3578733"/>
                  </a:lnTo>
                  <a:lnTo>
                    <a:pt x="6350" y="3578733"/>
                  </a:lnTo>
                  <a:lnTo>
                    <a:pt x="12700" y="3578733"/>
                  </a:lnTo>
                  <a:cubicBezTo>
                    <a:pt x="12700" y="3658997"/>
                    <a:pt x="77851" y="3724021"/>
                    <a:pt x="158369" y="3724021"/>
                  </a:cubicBezTo>
                  <a:lnTo>
                    <a:pt x="10341991" y="3724021"/>
                  </a:lnTo>
                  <a:cubicBezTo>
                    <a:pt x="10422510" y="3724021"/>
                    <a:pt x="10487660" y="3658997"/>
                    <a:pt x="10487660" y="3578733"/>
                  </a:cubicBezTo>
                  <a:lnTo>
                    <a:pt x="10487660" y="157988"/>
                  </a:lnTo>
                  <a:cubicBezTo>
                    <a:pt x="10487660" y="77724"/>
                    <a:pt x="10422382" y="12700"/>
                    <a:pt x="10341991" y="12700"/>
                  </a:cubicBezTo>
                  <a:lnTo>
                    <a:pt x="158369" y="12700"/>
                  </a:lnTo>
                  <a:lnTo>
                    <a:pt x="158369" y="6350"/>
                  </a:lnTo>
                  <a:lnTo>
                    <a:pt x="158369" y="12700"/>
                  </a:lnTo>
                  <a:cubicBezTo>
                    <a:pt x="77851" y="12700"/>
                    <a:pt x="12700" y="77724"/>
                    <a:pt x="12700" y="157988"/>
                  </a:cubicBezTo>
                  <a:close/>
                </a:path>
              </a:pathLst>
            </a:custGeom>
            <a:solidFill>
              <a:srgbClr val="DFB8BC"/>
            </a:solidFill>
            <a:ln w="12700">
              <a:solidFill>
                <a:srgbClr val="000000"/>
              </a:solidFill>
            </a:ln>
          </p:spPr>
        </p:sp>
      </p:grpSp>
      <p:grpSp>
        <p:nvGrpSpPr>
          <p:cNvPr id="30" name="Group 30"/>
          <p:cNvGrpSpPr/>
          <p:nvPr/>
        </p:nvGrpSpPr>
        <p:grpSpPr>
          <a:xfrm>
            <a:off x="9764163" y="6646964"/>
            <a:ext cx="812454" cy="812454"/>
            <a:chOff x="0" y="0"/>
            <a:chExt cx="1083272" cy="1083272"/>
          </a:xfrm>
        </p:grpSpPr>
        <p:sp>
          <p:nvSpPr>
            <p:cNvPr id="31" name="Freeform 31"/>
            <p:cNvSpPr/>
            <p:nvPr/>
          </p:nvSpPr>
          <p:spPr>
            <a:xfrm>
              <a:off x="0" y="0"/>
              <a:ext cx="1083310" cy="1083310"/>
            </a:xfrm>
            <a:custGeom>
              <a:avLst/>
              <a:gdLst/>
              <a:ahLst/>
              <a:cxnLst/>
              <a:rect l="l" t="t" r="r" b="b"/>
              <a:pathLst>
                <a:path w="1083310" h="1083310">
                  <a:moveTo>
                    <a:pt x="0" y="541655"/>
                  </a:moveTo>
                  <a:cubicBezTo>
                    <a:pt x="0" y="242443"/>
                    <a:pt x="242443" y="0"/>
                    <a:pt x="541655" y="0"/>
                  </a:cubicBezTo>
                  <a:cubicBezTo>
                    <a:pt x="840867" y="0"/>
                    <a:pt x="1083310" y="242443"/>
                    <a:pt x="1083310" y="541655"/>
                  </a:cubicBezTo>
                  <a:cubicBezTo>
                    <a:pt x="1083310" y="840867"/>
                    <a:pt x="840740" y="1083310"/>
                    <a:pt x="541655" y="1083310"/>
                  </a:cubicBezTo>
                  <a:cubicBezTo>
                    <a:pt x="242570" y="1083310"/>
                    <a:pt x="0" y="840740"/>
                    <a:pt x="0" y="541655"/>
                  </a:cubicBezTo>
                  <a:close/>
                </a:path>
              </a:pathLst>
            </a:custGeom>
            <a:solidFill>
              <a:srgbClr val="DA1B2E"/>
            </a:solidFill>
            <a:ln w="12700">
              <a:solidFill>
                <a:srgbClr val="000000"/>
              </a:solidFill>
            </a:ln>
          </p:spPr>
        </p:sp>
      </p:grpSp>
      <p:sp>
        <p:nvSpPr>
          <p:cNvPr id="32" name="Freeform 32" descr="preencoded.png"/>
          <p:cNvSpPr/>
          <p:nvPr/>
        </p:nvSpPr>
        <p:spPr>
          <a:xfrm>
            <a:off x="9987553" y="6870354"/>
            <a:ext cx="365522" cy="365522"/>
          </a:xfrm>
          <a:custGeom>
            <a:avLst/>
            <a:gdLst/>
            <a:ahLst/>
            <a:cxnLst/>
            <a:rect l="l" t="t" r="r" b="b"/>
            <a:pathLst>
              <a:path w="365522" h="365522">
                <a:moveTo>
                  <a:pt x="0" y="0"/>
                </a:moveTo>
                <a:lnTo>
                  <a:pt x="365522" y="0"/>
                </a:lnTo>
                <a:lnTo>
                  <a:pt x="365522" y="365522"/>
                </a:lnTo>
                <a:lnTo>
                  <a:pt x="0" y="36552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33" name="TextBox 33"/>
          <p:cNvSpPr txBox="1"/>
          <p:nvPr/>
        </p:nvSpPr>
        <p:spPr>
          <a:xfrm>
            <a:off x="9764163" y="7682503"/>
            <a:ext cx="3600745"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Targeted Marketing</a:t>
            </a:r>
          </a:p>
        </p:txBody>
      </p:sp>
      <p:sp>
        <p:nvSpPr>
          <p:cNvPr id="34" name="TextBox 34"/>
          <p:cNvSpPr txBox="1"/>
          <p:nvPr/>
        </p:nvSpPr>
        <p:spPr>
          <a:xfrm>
            <a:off x="9764163" y="8360416"/>
            <a:ext cx="7305227" cy="519113"/>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Data-driven campaign precision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grpSp>
        <p:nvGrpSpPr>
          <p:cNvPr id="6" name="Group 6"/>
          <p:cNvGrpSpPr/>
          <p:nvPr/>
        </p:nvGrpSpPr>
        <p:grpSpPr>
          <a:xfrm>
            <a:off x="947890" y="1959026"/>
            <a:ext cx="2526506" cy="508845"/>
            <a:chOff x="0" y="0"/>
            <a:chExt cx="3368675" cy="678459"/>
          </a:xfrm>
        </p:grpSpPr>
        <p:sp>
          <p:nvSpPr>
            <p:cNvPr id="7" name="Freeform 7"/>
            <p:cNvSpPr/>
            <p:nvPr/>
          </p:nvSpPr>
          <p:spPr>
            <a:xfrm>
              <a:off x="0" y="0"/>
              <a:ext cx="3368675" cy="678434"/>
            </a:xfrm>
            <a:custGeom>
              <a:avLst/>
              <a:gdLst/>
              <a:ahLst/>
              <a:cxnLst/>
              <a:rect l="l" t="t" r="r" b="b"/>
              <a:pathLst>
                <a:path w="3368675" h="678434">
                  <a:moveTo>
                    <a:pt x="0" y="121285"/>
                  </a:moveTo>
                  <a:cubicBezTo>
                    <a:pt x="0" y="54356"/>
                    <a:pt x="54356" y="0"/>
                    <a:pt x="121285" y="0"/>
                  </a:cubicBezTo>
                  <a:lnTo>
                    <a:pt x="3247390" y="0"/>
                  </a:lnTo>
                  <a:cubicBezTo>
                    <a:pt x="3314446" y="0"/>
                    <a:pt x="3368675" y="54356"/>
                    <a:pt x="3368675" y="121285"/>
                  </a:cubicBezTo>
                  <a:lnTo>
                    <a:pt x="3368675" y="557149"/>
                  </a:lnTo>
                  <a:cubicBezTo>
                    <a:pt x="3368675" y="624205"/>
                    <a:pt x="3314319" y="678434"/>
                    <a:pt x="3247390" y="678434"/>
                  </a:cubicBezTo>
                  <a:lnTo>
                    <a:pt x="121285" y="678434"/>
                  </a:lnTo>
                  <a:cubicBezTo>
                    <a:pt x="54356" y="678434"/>
                    <a:pt x="0" y="624078"/>
                    <a:pt x="0" y="557149"/>
                  </a:cubicBezTo>
                  <a:close/>
                </a:path>
              </a:pathLst>
            </a:custGeom>
            <a:solidFill>
              <a:srgbClr val="F9D2D6"/>
            </a:solidFill>
            <a:ln w="12700">
              <a:solidFill>
                <a:srgbClr val="000000"/>
              </a:solidFill>
            </a:ln>
          </p:spPr>
        </p:sp>
      </p:grpSp>
      <p:sp>
        <p:nvSpPr>
          <p:cNvPr id="8" name="Freeform 8" descr="preencoded.png"/>
          <p:cNvSpPr/>
          <p:nvPr/>
        </p:nvSpPr>
        <p:spPr>
          <a:xfrm>
            <a:off x="1110253" y="2105177"/>
            <a:ext cx="216541" cy="216541"/>
          </a:xfrm>
          <a:custGeom>
            <a:avLst/>
            <a:gdLst/>
            <a:ahLst/>
            <a:cxnLst/>
            <a:rect l="l" t="t" r="r" b="b"/>
            <a:pathLst>
              <a:path w="216541" h="216541">
                <a:moveTo>
                  <a:pt x="0" y="0"/>
                </a:moveTo>
                <a:lnTo>
                  <a:pt x="216541" y="0"/>
                </a:lnTo>
                <a:lnTo>
                  <a:pt x="216541" y="216542"/>
                </a:lnTo>
                <a:lnTo>
                  <a:pt x="0" y="21654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TextBox 9"/>
          <p:cNvSpPr txBox="1"/>
          <p:nvPr/>
        </p:nvSpPr>
        <p:spPr>
          <a:xfrm>
            <a:off x="1434998" y="1963941"/>
            <a:ext cx="1877016" cy="422824"/>
          </a:xfrm>
          <a:prstGeom prst="rect">
            <a:avLst/>
          </a:prstGeom>
        </p:spPr>
        <p:txBody>
          <a:bodyPr lIns="0" tIns="0" rIns="0" bIns="0" rtlCol="0" anchor="t">
            <a:spAutoFit/>
          </a:bodyPr>
          <a:lstStyle/>
          <a:p>
            <a:pPr algn="l">
              <a:lnSpc>
                <a:spcPts val="2687"/>
              </a:lnSpc>
            </a:pPr>
            <a:r>
              <a:rPr lang="en-US" sz="1687">
                <a:solidFill>
                  <a:srgbClr val="3B3535"/>
                </a:solidFill>
                <a:latin typeface="Arimo"/>
                <a:ea typeface="Arimo"/>
                <a:cs typeface="Arimo"/>
                <a:sym typeface="Arimo"/>
              </a:rPr>
              <a:t>PROJECT GOALS</a:t>
            </a:r>
          </a:p>
        </p:txBody>
      </p:sp>
      <p:sp>
        <p:nvSpPr>
          <p:cNvPr id="10" name="TextBox 10"/>
          <p:cNvSpPr txBox="1"/>
          <p:nvPr/>
        </p:nvSpPr>
        <p:spPr>
          <a:xfrm>
            <a:off x="947890" y="2509390"/>
            <a:ext cx="8713584" cy="957558"/>
          </a:xfrm>
          <a:prstGeom prst="rect">
            <a:avLst/>
          </a:prstGeom>
        </p:spPr>
        <p:txBody>
          <a:bodyPr lIns="0" tIns="0" rIns="0" bIns="0" rtlCol="0" anchor="t">
            <a:spAutoFit/>
          </a:bodyPr>
          <a:lstStyle/>
          <a:p>
            <a:pPr algn="l">
              <a:lnSpc>
                <a:spcPts val="7000"/>
              </a:lnSpc>
            </a:pPr>
            <a:r>
              <a:rPr lang="en-US" sz="5562" b="1">
                <a:solidFill>
                  <a:srgbClr val="1F1E1E"/>
                </a:solidFill>
                <a:latin typeface="Arimo Bold"/>
                <a:ea typeface="Arimo Bold"/>
                <a:cs typeface="Arimo Bold"/>
                <a:sym typeface="Arimo Bold"/>
              </a:rPr>
              <a:t>Objective of the Project</a:t>
            </a:r>
          </a:p>
        </p:txBody>
      </p:sp>
      <p:grpSp>
        <p:nvGrpSpPr>
          <p:cNvPr id="11" name="Group 11"/>
          <p:cNvGrpSpPr/>
          <p:nvPr/>
        </p:nvGrpSpPr>
        <p:grpSpPr>
          <a:xfrm>
            <a:off x="928840" y="3854053"/>
            <a:ext cx="8098784" cy="2130181"/>
            <a:chOff x="0" y="0"/>
            <a:chExt cx="10798378" cy="2840241"/>
          </a:xfrm>
        </p:grpSpPr>
        <p:sp>
          <p:nvSpPr>
            <p:cNvPr id="12" name="Freeform 12"/>
            <p:cNvSpPr/>
            <p:nvPr/>
          </p:nvSpPr>
          <p:spPr>
            <a:xfrm>
              <a:off x="25400" y="25400"/>
              <a:ext cx="10747629" cy="2789428"/>
            </a:xfrm>
            <a:custGeom>
              <a:avLst/>
              <a:gdLst/>
              <a:ahLst/>
              <a:cxnLst/>
              <a:rect l="l" t="t" r="r" b="b"/>
              <a:pathLst>
                <a:path w="10747629" h="2789428">
                  <a:moveTo>
                    <a:pt x="0" y="243840"/>
                  </a:moveTo>
                  <a:cubicBezTo>
                    <a:pt x="0" y="109220"/>
                    <a:pt x="110617" y="0"/>
                    <a:pt x="247142" y="0"/>
                  </a:cubicBezTo>
                  <a:lnTo>
                    <a:pt x="10500487" y="0"/>
                  </a:lnTo>
                  <a:cubicBezTo>
                    <a:pt x="10637012" y="0"/>
                    <a:pt x="10747629" y="109220"/>
                    <a:pt x="10747629" y="243840"/>
                  </a:cubicBezTo>
                  <a:lnTo>
                    <a:pt x="10747629" y="2545588"/>
                  </a:lnTo>
                  <a:cubicBezTo>
                    <a:pt x="10747629" y="2680208"/>
                    <a:pt x="10637012" y="2789428"/>
                    <a:pt x="10500487" y="2789428"/>
                  </a:cubicBezTo>
                  <a:lnTo>
                    <a:pt x="247142" y="2789428"/>
                  </a:lnTo>
                  <a:cubicBezTo>
                    <a:pt x="110617" y="2789428"/>
                    <a:pt x="0" y="2680208"/>
                    <a:pt x="0" y="2545588"/>
                  </a:cubicBezTo>
                  <a:close/>
                </a:path>
              </a:pathLst>
            </a:custGeom>
            <a:solidFill>
              <a:srgbClr val="FFFFFF"/>
            </a:solidFill>
            <a:ln w="12700">
              <a:solidFill>
                <a:srgbClr val="000000"/>
              </a:solidFill>
            </a:ln>
          </p:spPr>
        </p:sp>
        <p:sp>
          <p:nvSpPr>
            <p:cNvPr id="13" name="Freeform 13"/>
            <p:cNvSpPr/>
            <p:nvPr/>
          </p:nvSpPr>
          <p:spPr>
            <a:xfrm>
              <a:off x="0" y="0"/>
              <a:ext cx="10798429" cy="2840228"/>
            </a:xfrm>
            <a:custGeom>
              <a:avLst/>
              <a:gdLst/>
              <a:ahLst/>
              <a:cxnLst/>
              <a:rect l="l" t="t" r="r" b="b"/>
              <a:pathLst>
                <a:path w="10798429" h="2840228">
                  <a:moveTo>
                    <a:pt x="0" y="269240"/>
                  </a:moveTo>
                  <a:cubicBezTo>
                    <a:pt x="0" y="120269"/>
                    <a:pt x="122301" y="0"/>
                    <a:pt x="272542" y="0"/>
                  </a:cubicBezTo>
                  <a:lnTo>
                    <a:pt x="10525887" y="0"/>
                  </a:lnTo>
                  <a:lnTo>
                    <a:pt x="10525887" y="25400"/>
                  </a:lnTo>
                  <a:lnTo>
                    <a:pt x="10525887" y="0"/>
                  </a:lnTo>
                  <a:cubicBezTo>
                    <a:pt x="10676128" y="0"/>
                    <a:pt x="10798429" y="120269"/>
                    <a:pt x="10798429" y="269240"/>
                  </a:cubicBezTo>
                  <a:lnTo>
                    <a:pt x="10773029" y="269240"/>
                  </a:lnTo>
                  <a:lnTo>
                    <a:pt x="10798429" y="269240"/>
                  </a:lnTo>
                  <a:lnTo>
                    <a:pt x="10798429" y="2570988"/>
                  </a:lnTo>
                  <a:lnTo>
                    <a:pt x="10773029" y="2570988"/>
                  </a:lnTo>
                  <a:lnTo>
                    <a:pt x="10798429" y="2570988"/>
                  </a:lnTo>
                  <a:cubicBezTo>
                    <a:pt x="10798429" y="2719959"/>
                    <a:pt x="10676128" y="2840228"/>
                    <a:pt x="10525887" y="2840228"/>
                  </a:cubicBezTo>
                  <a:lnTo>
                    <a:pt x="10525887" y="2814828"/>
                  </a:lnTo>
                  <a:lnTo>
                    <a:pt x="10525887" y="2840228"/>
                  </a:lnTo>
                  <a:lnTo>
                    <a:pt x="272542" y="2840228"/>
                  </a:lnTo>
                  <a:lnTo>
                    <a:pt x="272542" y="2814828"/>
                  </a:lnTo>
                  <a:lnTo>
                    <a:pt x="272542" y="2840228"/>
                  </a:lnTo>
                  <a:cubicBezTo>
                    <a:pt x="122301" y="2840228"/>
                    <a:pt x="0" y="2719959"/>
                    <a:pt x="0" y="2570988"/>
                  </a:cubicBezTo>
                  <a:lnTo>
                    <a:pt x="0" y="269240"/>
                  </a:lnTo>
                  <a:lnTo>
                    <a:pt x="25400" y="269240"/>
                  </a:lnTo>
                  <a:lnTo>
                    <a:pt x="0" y="269240"/>
                  </a:lnTo>
                  <a:moveTo>
                    <a:pt x="50800" y="269240"/>
                  </a:moveTo>
                  <a:lnTo>
                    <a:pt x="50800" y="2570988"/>
                  </a:lnTo>
                  <a:lnTo>
                    <a:pt x="25400" y="2570988"/>
                  </a:lnTo>
                  <a:lnTo>
                    <a:pt x="50800" y="2570988"/>
                  </a:lnTo>
                  <a:cubicBezTo>
                    <a:pt x="50800" y="2691257"/>
                    <a:pt x="149733" y="2789428"/>
                    <a:pt x="272542" y="2789428"/>
                  </a:cubicBezTo>
                  <a:lnTo>
                    <a:pt x="10525887" y="2789428"/>
                  </a:lnTo>
                  <a:cubicBezTo>
                    <a:pt x="10648696" y="2789428"/>
                    <a:pt x="10747629" y="2691257"/>
                    <a:pt x="10747629" y="2570988"/>
                  </a:cubicBezTo>
                  <a:lnTo>
                    <a:pt x="10747629" y="269240"/>
                  </a:lnTo>
                  <a:cubicBezTo>
                    <a:pt x="10747629" y="148971"/>
                    <a:pt x="10648696" y="50800"/>
                    <a:pt x="10525887" y="50800"/>
                  </a:cubicBezTo>
                  <a:lnTo>
                    <a:pt x="272542" y="50800"/>
                  </a:lnTo>
                  <a:lnTo>
                    <a:pt x="272542" y="25400"/>
                  </a:lnTo>
                  <a:lnTo>
                    <a:pt x="272542" y="50800"/>
                  </a:lnTo>
                  <a:cubicBezTo>
                    <a:pt x="149733" y="50800"/>
                    <a:pt x="50800" y="148971"/>
                    <a:pt x="50800" y="269240"/>
                  </a:cubicBezTo>
                  <a:close/>
                </a:path>
              </a:pathLst>
            </a:custGeom>
            <a:solidFill>
              <a:srgbClr val="DFB8BC"/>
            </a:solidFill>
            <a:ln w="12700">
              <a:solidFill>
                <a:srgbClr val="000000"/>
              </a:solidFill>
            </a:ln>
          </p:spPr>
        </p:sp>
      </p:grpSp>
      <p:grpSp>
        <p:nvGrpSpPr>
          <p:cNvPr id="14" name="Group 14"/>
          <p:cNvGrpSpPr/>
          <p:nvPr/>
        </p:nvGrpSpPr>
        <p:grpSpPr>
          <a:xfrm>
            <a:off x="909790" y="3873103"/>
            <a:ext cx="152400" cy="2092081"/>
            <a:chOff x="0" y="0"/>
            <a:chExt cx="203200" cy="2789441"/>
          </a:xfrm>
        </p:grpSpPr>
        <p:sp>
          <p:nvSpPr>
            <p:cNvPr id="15" name="Freeform 15"/>
            <p:cNvSpPr/>
            <p:nvPr/>
          </p:nvSpPr>
          <p:spPr>
            <a:xfrm>
              <a:off x="0" y="0"/>
              <a:ext cx="203200" cy="2789428"/>
            </a:xfrm>
            <a:custGeom>
              <a:avLst/>
              <a:gdLst/>
              <a:ahLst/>
              <a:cxnLst/>
              <a:rect l="l" t="t" r="r" b="b"/>
              <a:pathLst>
                <a:path w="203200" h="2789428">
                  <a:moveTo>
                    <a:pt x="0" y="101600"/>
                  </a:moveTo>
                  <a:cubicBezTo>
                    <a:pt x="0" y="45466"/>
                    <a:pt x="45466" y="0"/>
                    <a:pt x="101600" y="0"/>
                  </a:cubicBezTo>
                  <a:cubicBezTo>
                    <a:pt x="157734" y="0"/>
                    <a:pt x="203200" y="45466"/>
                    <a:pt x="203200" y="101600"/>
                  </a:cubicBezTo>
                  <a:lnTo>
                    <a:pt x="203200" y="2687828"/>
                  </a:lnTo>
                  <a:cubicBezTo>
                    <a:pt x="203200" y="2743962"/>
                    <a:pt x="157734" y="2789428"/>
                    <a:pt x="101600" y="2789428"/>
                  </a:cubicBezTo>
                  <a:cubicBezTo>
                    <a:pt x="45466" y="2789428"/>
                    <a:pt x="0" y="2743962"/>
                    <a:pt x="0" y="2687828"/>
                  </a:cubicBezTo>
                  <a:close/>
                </a:path>
              </a:pathLst>
            </a:custGeom>
            <a:solidFill>
              <a:srgbClr val="DA1B2E"/>
            </a:solidFill>
            <a:ln w="12700">
              <a:solidFill>
                <a:srgbClr val="000000"/>
              </a:solidFill>
            </a:ln>
          </p:spPr>
        </p:sp>
      </p:grpSp>
      <p:sp>
        <p:nvSpPr>
          <p:cNvPr id="16" name="TextBox 16"/>
          <p:cNvSpPr txBox="1"/>
          <p:nvPr/>
        </p:nvSpPr>
        <p:spPr>
          <a:xfrm>
            <a:off x="1371009" y="4134298"/>
            <a:ext cx="5084416"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Purchasing Pattern Analysis</a:t>
            </a:r>
          </a:p>
        </p:txBody>
      </p:sp>
      <p:sp>
        <p:nvSpPr>
          <p:cNvPr id="17" name="TextBox 17"/>
          <p:cNvSpPr txBox="1"/>
          <p:nvPr/>
        </p:nvSpPr>
        <p:spPr>
          <a:xfrm>
            <a:off x="1371009" y="4703864"/>
            <a:ext cx="7328745" cy="952500"/>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Identify and analyze customer purchasing behaviors across product categories and demographics</a:t>
            </a:r>
          </a:p>
        </p:txBody>
      </p:sp>
      <p:grpSp>
        <p:nvGrpSpPr>
          <p:cNvPr id="18" name="Group 18"/>
          <p:cNvGrpSpPr/>
          <p:nvPr/>
        </p:nvGrpSpPr>
        <p:grpSpPr>
          <a:xfrm>
            <a:off x="9260234" y="3854053"/>
            <a:ext cx="8098927" cy="2130181"/>
            <a:chOff x="0" y="0"/>
            <a:chExt cx="10798569" cy="2840241"/>
          </a:xfrm>
        </p:grpSpPr>
        <p:sp>
          <p:nvSpPr>
            <p:cNvPr id="19" name="Freeform 19"/>
            <p:cNvSpPr/>
            <p:nvPr/>
          </p:nvSpPr>
          <p:spPr>
            <a:xfrm>
              <a:off x="25400" y="25400"/>
              <a:ext cx="10747756" cy="2789428"/>
            </a:xfrm>
            <a:custGeom>
              <a:avLst/>
              <a:gdLst/>
              <a:ahLst/>
              <a:cxnLst/>
              <a:rect l="l" t="t" r="r" b="b"/>
              <a:pathLst>
                <a:path w="10747756" h="2789428">
                  <a:moveTo>
                    <a:pt x="0" y="243840"/>
                  </a:moveTo>
                  <a:cubicBezTo>
                    <a:pt x="0" y="109220"/>
                    <a:pt x="110617" y="0"/>
                    <a:pt x="247142" y="0"/>
                  </a:cubicBezTo>
                  <a:lnTo>
                    <a:pt x="10500614" y="0"/>
                  </a:lnTo>
                  <a:cubicBezTo>
                    <a:pt x="10637139" y="0"/>
                    <a:pt x="10747756" y="109220"/>
                    <a:pt x="10747756" y="243840"/>
                  </a:cubicBezTo>
                  <a:lnTo>
                    <a:pt x="10747756" y="2545588"/>
                  </a:lnTo>
                  <a:cubicBezTo>
                    <a:pt x="10747756" y="2680208"/>
                    <a:pt x="10637139" y="2789428"/>
                    <a:pt x="10500614" y="2789428"/>
                  </a:cubicBezTo>
                  <a:lnTo>
                    <a:pt x="247142" y="2789428"/>
                  </a:lnTo>
                  <a:cubicBezTo>
                    <a:pt x="110617" y="2789428"/>
                    <a:pt x="0" y="2680208"/>
                    <a:pt x="0" y="2545588"/>
                  </a:cubicBezTo>
                  <a:close/>
                </a:path>
              </a:pathLst>
            </a:custGeom>
            <a:solidFill>
              <a:srgbClr val="FFFFFF"/>
            </a:solidFill>
            <a:ln w="12700">
              <a:solidFill>
                <a:srgbClr val="000000"/>
              </a:solidFill>
            </a:ln>
          </p:spPr>
        </p:sp>
        <p:sp>
          <p:nvSpPr>
            <p:cNvPr id="20" name="Freeform 20"/>
            <p:cNvSpPr/>
            <p:nvPr/>
          </p:nvSpPr>
          <p:spPr>
            <a:xfrm>
              <a:off x="0" y="0"/>
              <a:ext cx="10798556" cy="2840228"/>
            </a:xfrm>
            <a:custGeom>
              <a:avLst/>
              <a:gdLst/>
              <a:ahLst/>
              <a:cxnLst/>
              <a:rect l="l" t="t" r="r" b="b"/>
              <a:pathLst>
                <a:path w="10798556" h="2840228">
                  <a:moveTo>
                    <a:pt x="0" y="269240"/>
                  </a:moveTo>
                  <a:cubicBezTo>
                    <a:pt x="0" y="120269"/>
                    <a:pt x="122301" y="0"/>
                    <a:pt x="272542" y="0"/>
                  </a:cubicBezTo>
                  <a:lnTo>
                    <a:pt x="10526014" y="0"/>
                  </a:lnTo>
                  <a:lnTo>
                    <a:pt x="10526014" y="25400"/>
                  </a:lnTo>
                  <a:lnTo>
                    <a:pt x="10526014" y="0"/>
                  </a:lnTo>
                  <a:cubicBezTo>
                    <a:pt x="10676255" y="0"/>
                    <a:pt x="10798556" y="120269"/>
                    <a:pt x="10798556" y="269240"/>
                  </a:cubicBezTo>
                  <a:lnTo>
                    <a:pt x="10773156" y="269240"/>
                  </a:lnTo>
                  <a:lnTo>
                    <a:pt x="10798556" y="269240"/>
                  </a:lnTo>
                  <a:lnTo>
                    <a:pt x="10798556" y="2570988"/>
                  </a:lnTo>
                  <a:lnTo>
                    <a:pt x="10773156" y="2570988"/>
                  </a:lnTo>
                  <a:lnTo>
                    <a:pt x="10798556" y="2570988"/>
                  </a:lnTo>
                  <a:cubicBezTo>
                    <a:pt x="10798556" y="2719959"/>
                    <a:pt x="10676255" y="2840228"/>
                    <a:pt x="10526014" y="2840228"/>
                  </a:cubicBezTo>
                  <a:lnTo>
                    <a:pt x="10526014" y="2814828"/>
                  </a:lnTo>
                  <a:lnTo>
                    <a:pt x="10526014" y="2840228"/>
                  </a:lnTo>
                  <a:lnTo>
                    <a:pt x="272542" y="2840228"/>
                  </a:lnTo>
                  <a:lnTo>
                    <a:pt x="272542" y="2814828"/>
                  </a:lnTo>
                  <a:lnTo>
                    <a:pt x="272542" y="2840228"/>
                  </a:lnTo>
                  <a:cubicBezTo>
                    <a:pt x="122301" y="2840228"/>
                    <a:pt x="0" y="2719959"/>
                    <a:pt x="0" y="2570988"/>
                  </a:cubicBezTo>
                  <a:lnTo>
                    <a:pt x="0" y="269240"/>
                  </a:lnTo>
                  <a:lnTo>
                    <a:pt x="25400" y="269240"/>
                  </a:lnTo>
                  <a:lnTo>
                    <a:pt x="0" y="269240"/>
                  </a:lnTo>
                  <a:moveTo>
                    <a:pt x="50800" y="269240"/>
                  </a:moveTo>
                  <a:lnTo>
                    <a:pt x="50800" y="2570988"/>
                  </a:lnTo>
                  <a:lnTo>
                    <a:pt x="25400" y="2570988"/>
                  </a:lnTo>
                  <a:lnTo>
                    <a:pt x="50800" y="2570988"/>
                  </a:lnTo>
                  <a:cubicBezTo>
                    <a:pt x="50800" y="2691257"/>
                    <a:pt x="149733" y="2789428"/>
                    <a:pt x="272542" y="2789428"/>
                  </a:cubicBezTo>
                  <a:lnTo>
                    <a:pt x="10526014" y="2789428"/>
                  </a:lnTo>
                  <a:cubicBezTo>
                    <a:pt x="10648823" y="2789428"/>
                    <a:pt x="10747756" y="2691257"/>
                    <a:pt x="10747756" y="2570988"/>
                  </a:cubicBezTo>
                  <a:lnTo>
                    <a:pt x="10747756" y="269240"/>
                  </a:lnTo>
                  <a:cubicBezTo>
                    <a:pt x="10747756" y="148971"/>
                    <a:pt x="10648823" y="50800"/>
                    <a:pt x="10526014" y="50800"/>
                  </a:cubicBezTo>
                  <a:lnTo>
                    <a:pt x="272542" y="50800"/>
                  </a:lnTo>
                  <a:lnTo>
                    <a:pt x="272542" y="25400"/>
                  </a:lnTo>
                  <a:lnTo>
                    <a:pt x="272542" y="50800"/>
                  </a:lnTo>
                  <a:cubicBezTo>
                    <a:pt x="149733" y="50800"/>
                    <a:pt x="50800" y="148971"/>
                    <a:pt x="50800" y="269240"/>
                  </a:cubicBezTo>
                  <a:close/>
                </a:path>
              </a:pathLst>
            </a:custGeom>
            <a:solidFill>
              <a:srgbClr val="DFB8BC"/>
            </a:solidFill>
            <a:ln w="12700">
              <a:solidFill>
                <a:srgbClr val="000000"/>
              </a:solidFill>
            </a:ln>
          </p:spPr>
        </p:sp>
      </p:grpSp>
      <p:grpSp>
        <p:nvGrpSpPr>
          <p:cNvPr id="21" name="Group 21"/>
          <p:cNvGrpSpPr/>
          <p:nvPr/>
        </p:nvGrpSpPr>
        <p:grpSpPr>
          <a:xfrm>
            <a:off x="9241184" y="3873103"/>
            <a:ext cx="152400" cy="2092081"/>
            <a:chOff x="0" y="0"/>
            <a:chExt cx="203200" cy="2789441"/>
          </a:xfrm>
        </p:grpSpPr>
        <p:sp>
          <p:nvSpPr>
            <p:cNvPr id="22" name="Freeform 22"/>
            <p:cNvSpPr/>
            <p:nvPr/>
          </p:nvSpPr>
          <p:spPr>
            <a:xfrm>
              <a:off x="0" y="0"/>
              <a:ext cx="203200" cy="2789428"/>
            </a:xfrm>
            <a:custGeom>
              <a:avLst/>
              <a:gdLst/>
              <a:ahLst/>
              <a:cxnLst/>
              <a:rect l="l" t="t" r="r" b="b"/>
              <a:pathLst>
                <a:path w="203200" h="2789428">
                  <a:moveTo>
                    <a:pt x="0" y="101600"/>
                  </a:moveTo>
                  <a:cubicBezTo>
                    <a:pt x="0" y="45466"/>
                    <a:pt x="45466" y="0"/>
                    <a:pt x="101600" y="0"/>
                  </a:cubicBezTo>
                  <a:cubicBezTo>
                    <a:pt x="157734" y="0"/>
                    <a:pt x="203200" y="45466"/>
                    <a:pt x="203200" y="101600"/>
                  </a:cubicBezTo>
                  <a:lnTo>
                    <a:pt x="203200" y="2687828"/>
                  </a:lnTo>
                  <a:cubicBezTo>
                    <a:pt x="203200" y="2743962"/>
                    <a:pt x="157734" y="2789428"/>
                    <a:pt x="101600" y="2789428"/>
                  </a:cubicBezTo>
                  <a:cubicBezTo>
                    <a:pt x="45466" y="2789428"/>
                    <a:pt x="0" y="2743962"/>
                    <a:pt x="0" y="2687828"/>
                  </a:cubicBezTo>
                  <a:close/>
                </a:path>
              </a:pathLst>
            </a:custGeom>
            <a:solidFill>
              <a:srgbClr val="DA1B2E"/>
            </a:solidFill>
            <a:ln w="12700">
              <a:solidFill>
                <a:srgbClr val="000000"/>
              </a:solidFill>
            </a:ln>
          </p:spPr>
        </p:sp>
      </p:grpSp>
      <p:sp>
        <p:nvSpPr>
          <p:cNvPr id="23" name="TextBox 23"/>
          <p:cNvSpPr txBox="1"/>
          <p:nvPr/>
        </p:nvSpPr>
        <p:spPr>
          <a:xfrm>
            <a:off x="9702403" y="4134298"/>
            <a:ext cx="5936609"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Strategic Discount Optimization</a:t>
            </a:r>
          </a:p>
        </p:txBody>
      </p:sp>
      <p:sp>
        <p:nvSpPr>
          <p:cNvPr id="24" name="TextBox 24"/>
          <p:cNvSpPr txBox="1"/>
          <p:nvPr/>
        </p:nvSpPr>
        <p:spPr>
          <a:xfrm>
            <a:off x="9702403" y="4703864"/>
            <a:ext cx="7328897" cy="952500"/>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Determine which product categories benefit most from promotional pricing strategies</a:t>
            </a:r>
          </a:p>
        </p:txBody>
      </p:sp>
      <p:grpSp>
        <p:nvGrpSpPr>
          <p:cNvPr id="25" name="Group 25"/>
          <p:cNvGrpSpPr/>
          <p:nvPr/>
        </p:nvGrpSpPr>
        <p:grpSpPr>
          <a:xfrm>
            <a:off x="928840" y="6216853"/>
            <a:ext cx="8098784" cy="2130181"/>
            <a:chOff x="0" y="0"/>
            <a:chExt cx="10798378" cy="2840241"/>
          </a:xfrm>
        </p:grpSpPr>
        <p:sp>
          <p:nvSpPr>
            <p:cNvPr id="26" name="Freeform 26"/>
            <p:cNvSpPr/>
            <p:nvPr/>
          </p:nvSpPr>
          <p:spPr>
            <a:xfrm>
              <a:off x="25400" y="25400"/>
              <a:ext cx="10747629" cy="2789428"/>
            </a:xfrm>
            <a:custGeom>
              <a:avLst/>
              <a:gdLst/>
              <a:ahLst/>
              <a:cxnLst/>
              <a:rect l="l" t="t" r="r" b="b"/>
              <a:pathLst>
                <a:path w="10747629" h="2789428">
                  <a:moveTo>
                    <a:pt x="0" y="243840"/>
                  </a:moveTo>
                  <a:cubicBezTo>
                    <a:pt x="0" y="109220"/>
                    <a:pt x="110617" y="0"/>
                    <a:pt x="247142" y="0"/>
                  </a:cubicBezTo>
                  <a:lnTo>
                    <a:pt x="10500487" y="0"/>
                  </a:lnTo>
                  <a:cubicBezTo>
                    <a:pt x="10637012" y="0"/>
                    <a:pt x="10747629" y="109220"/>
                    <a:pt x="10747629" y="243840"/>
                  </a:cubicBezTo>
                  <a:lnTo>
                    <a:pt x="10747629" y="2545588"/>
                  </a:lnTo>
                  <a:cubicBezTo>
                    <a:pt x="10747629" y="2680208"/>
                    <a:pt x="10637012" y="2789428"/>
                    <a:pt x="10500487" y="2789428"/>
                  </a:cubicBezTo>
                  <a:lnTo>
                    <a:pt x="247142" y="2789428"/>
                  </a:lnTo>
                  <a:cubicBezTo>
                    <a:pt x="110617" y="2789428"/>
                    <a:pt x="0" y="2680208"/>
                    <a:pt x="0" y="2545588"/>
                  </a:cubicBezTo>
                  <a:close/>
                </a:path>
              </a:pathLst>
            </a:custGeom>
            <a:solidFill>
              <a:srgbClr val="FFFFFF"/>
            </a:solidFill>
            <a:ln w="12700">
              <a:solidFill>
                <a:srgbClr val="000000"/>
              </a:solidFill>
            </a:ln>
          </p:spPr>
        </p:sp>
        <p:sp>
          <p:nvSpPr>
            <p:cNvPr id="27" name="Freeform 27"/>
            <p:cNvSpPr/>
            <p:nvPr/>
          </p:nvSpPr>
          <p:spPr>
            <a:xfrm>
              <a:off x="0" y="0"/>
              <a:ext cx="10798429" cy="2840228"/>
            </a:xfrm>
            <a:custGeom>
              <a:avLst/>
              <a:gdLst/>
              <a:ahLst/>
              <a:cxnLst/>
              <a:rect l="l" t="t" r="r" b="b"/>
              <a:pathLst>
                <a:path w="10798429" h="2840228">
                  <a:moveTo>
                    <a:pt x="0" y="269240"/>
                  </a:moveTo>
                  <a:cubicBezTo>
                    <a:pt x="0" y="120269"/>
                    <a:pt x="122301" y="0"/>
                    <a:pt x="272542" y="0"/>
                  </a:cubicBezTo>
                  <a:lnTo>
                    <a:pt x="10525887" y="0"/>
                  </a:lnTo>
                  <a:lnTo>
                    <a:pt x="10525887" y="25400"/>
                  </a:lnTo>
                  <a:lnTo>
                    <a:pt x="10525887" y="0"/>
                  </a:lnTo>
                  <a:cubicBezTo>
                    <a:pt x="10676128" y="0"/>
                    <a:pt x="10798429" y="120269"/>
                    <a:pt x="10798429" y="269240"/>
                  </a:cubicBezTo>
                  <a:lnTo>
                    <a:pt x="10773029" y="269240"/>
                  </a:lnTo>
                  <a:lnTo>
                    <a:pt x="10798429" y="269240"/>
                  </a:lnTo>
                  <a:lnTo>
                    <a:pt x="10798429" y="2570988"/>
                  </a:lnTo>
                  <a:lnTo>
                    <a:pt x="10773029" y="2570988"/>
                  </a:lnTo>
                  <a:lnTo>
                    <a:pt x="10798429" y="2570988"/>
                  </a:lnTo>
                  <a:cubicBezTo>
                    <a:pt x="10798429" y="2719959"/>
                    <a:pt x="10676128" y="2840228"/>
                    <a:pt x="10525887" y="2840228"/>
                  </a:cubicBezTo>
                  <a:lnTo>
                    <a:pt x="10525887" y="2814828"/>
                  </a:lnTo>
                  <a:lnTo>
                    <a:pt x="10525887" y="2840228"/>
                  </a:lnTo>
                  <a:lnTo>
                    <a:pt x="272542" y="2840228"/>
                  </a:lnTo>
                  <a:lnTo>
                    <a:pt x="272542" y="2814828"/>
                  </a:lnTo>
                  <a:lnTo>
                    <a:pt x="272542" y="2840228"/>
                  </a:lnTo>
                  <a:cubicBezTo>
                    <a:pt x="122301" y="2840228"/>
                    <a:pt x="0" y="2719959"/>
                    <a:pt x="0" y="2570988"/>
                  </a:cubicBezTo>
                  <a:lnTo>
                    <a:pt x="0" y="269240"/>
                  </a:lnTo>
                  <a:lnTo>
                    <a:pt x="25400" y="269240"/>
                  </a:lnTo>
                  <a:lnTo>
                    <a:pt x="0" y="269240"/>
                  </a:lnTo>
                  <a:moveTo>
                    <a:pt x="50800" y="269240"/>
                  </a:moveTo>
                  <a:lnTo>
                    <a:pt x="50800" y="2570988"/>
                  </a:lnTo>
                  <a:lnTo>
                    <a:pt x="25400" y="2570988"/>
                  </a:lnTo>
                  <a:lnTo>
                    <a:pt x="50800" y="2570988"/>
                  </a:lnTo>
                  <a:cubicBezTo>
                    <a:pt x="50800" y="2691257"/>
                    <a:pt x="149733" y="2789428"/>
                    <a:pt x="272542" y="2789428"/>
                  </a:cubicBezTo>
                  <a:lnTo>
                    <a:pt x="10525887" y="2789428"/>
                  </a:lnTo>
                  <a:cubicBezTo>
                    <a:pt x="10648696" y="2789428"/>
                    <a:pt x="10747629" y="2691257"/>
                    <a:pt x="10747629" y="2570988"/>
                  </a:cubicBezTo>
                  <a:lnTo>
                    <a:pt x="10747629" y="269240"/>
                  </a:lnTo>
                  <a:cubicBezTo>
                    <a:pt x="10747629" y="148971"/>
                    <a:pt x="10648696" y="50800"/>
                    <a:pt x="10525887" y="50800"/>
                  </a:cubicBezTo>
                  <a:lnTo>
                    <a:pt x="272542" y="50800"/>
                  </a:lnTo>
                  <a:lnTo>
                    <a:pt x="272542" y="25400"/>
                  </a:lnTo>
                  <a:lnTo>
                    <a:pt x="272542" y="50800"/>
                  </a:lnTo>
                  <a:cubicBezTo>
                    <a:pt x="149733" y="50800"/>
                    <a:pt x="50800" y="148971"/>
                    <a:pt x="50800" y="269240"/>
                  </a:cubicBezTo>
                  <a:close/>
                </a:path>
              </a:pathLst>
            </a:custGeom>
            <a:solidFill>
              <a:srgbClr val="DFB8BC"/>
            </a:solidFill>
            <a:ln w="12700">
              <a:solidFill>
                <a:srgbClr val="000000"/>
              </a:solidFill>
            </a:ln>
          </p:spPr>
        </p:sp>
      </p:grpSp>
      <p:grpSp>
        <p:nvGrpSpPr>
          <p:cNvPr id="28" name="Group 28"/>
          <p:cNvGrpSpPr/>
          <p:nvPr/>
        </p:nvGrpSpPr>
        <p:grpSpPr>
          <a:xfrm>
            <a:off x="909790" y="6235903"/>
            <a:ext cx="152400" cy="2092081"/>
            <a:chOff x="0" y="0"/>
            <a:chExt cx="203200" cy="2789441"/>
          </a:xfrm>
        </p:grpSpPr>
        <p:sp>
          <p:nvSpPr>
            <p:cNvPr id="29" name="Freeform 29"/>
            <p:cNvSpPr/>
            <p:nvPr/>
          </p:nvSpPr>
          <p:spPr>
            <a:xfrm>
              <a:off x="0" y="0"/>
              <a:ext cx="203200" cy="2789428"/>
            </a:xfrm>
            <a:custGeom>
              <a:avLst/>
              <a:gdLst/>
              <a:ahLst/>
              <a:cxnLst/>
              <a:rect l="l" t="t" r="r" b="b"/>
              <a:pathLst>
                <a:path w="203200" h="2789428">
                  <a:moveTo>
                    <a:pt x="0" y="101600"/>
                  </a:moveTo>
                  <a:cubicBezTo>
                    <a:pt x="0" y="45466"/>
                    <a:pt x="45466" y="0"/>
                    <a:pt x="101600" y="0"/>
                  </a:cubicBezTo>
                  <a:cubicBezTo>
                    <a:pt x="157734" y="0"/>
                    <a:pt x="203200" y="45466"/>
                    <a:pt x="203200" y="101600"/>
                  </a:cubicBezTo>
                  <a:lnTo>
                    <a:pt x="203200" y="2687828"/>
                  </a:lnTo>
                  <a:cubicBezTo>
                    <a:pt x="203200" y="2743962"/>
                    <a:pt x="157734" y="2789428"/>
                    <a:pt x="101600" y="2789428"/>
                  </a:cubicBezTo>
                  <a:cubicBezTo>
                    <a:pt x="45466" y="2789428"/>
                    <a:pt x="0" y="2743962"/>
                    <a:pt x="0" y="2687828"/>
                  </a:cubicBezTo>
                  <a:close/>
                </a:path>
              </a:pathLst>
            </a:custGeom>
            <a:solidFill>
              <a:srgbClr val="DA1B2E"/>
            </a:solidFill>
            <a:ln w="12700">
              <a:solidFill>
                <a:srgbClr val="000000"/>
              </a:solidFill>
            </a:ln>
          </p:spPr>
        </p:sp>
      </p:grpSp>
      <p:sp>
        <p:nvSpPr>
          <p:cNvPr id="30" name="TextBox 30"/>
          <p:cNvSpPr txBox="1"/>
          <p:nvPr/>
        </p:nvSpPr>
        <p:spPr>
          <a:xfrm>
            <a:off x="1371009" y="6497088"/>
            <a:ext cx="4620073"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Behavioral Segmentation</a:t>
            </a:r>
          </a:p>
        </p:txBody>
      </p:sp>
      <p:sp>
        <p:nvSpPr>
          <p:cNvPr id="31" name="TextBox 31"/>
          <p:cNvSpPr txBox="1"/>
          <p:nvPr/>
        </p:nvSpPr>
        <p:spPr>
          <a:xfrm>
            <a:off x="1371009" y="7066655"/>
            <a:ext cx="7328745" cy="952500"/>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Study spending patterns based on age, season, and location to create meaningful customer segments</a:t>
            </a:r>
          </a:p>
        </p:txBody>
      </p:sp>
      <p:grpSp>
        <p:nvGrpSpPr>
          <p:cNvPr id="32" name="Group 32"/>
          <p:cNvGrpSpPr/>
          <p:nvPr/>
        </p:nvGrpSpPr>
        <p:grpSpPr>
          <a:xfrm>
            <a:off x="9260234" y="6216853"/>
            <a:ext cx="8098927" cy="2130181"/>
            <a:chOff x="0" y="0"/>
            <a:chExt cx="10798569" cy="2840241"/>
          </a:xfrm>
        </p:grpSpPr>
        <p:sp>
          <p:nvSpPr>
            <p:cNvPr id="33" name="Freeform 33"/>
            <p:cNvSpPr/>
            <p:nvPr/>
          </p:nvSpPr>
          <p:spPr>
            <a:xfrm>
              <a:off x="25400" y="25400"/>
              <a:ext cx="10747756" cy="2789428"/>
            </a:xfrm>
            <a:custGeom>
              <a:avLst/>
              <a:gdLst/>
              <a:ahLst/>
              <a:cxnLst/>
              <a:rect l="l" t="t" r="r" b="b"/>
              <a:pathLst>
                <a:path w="10747756" h="2789428">
                  <a:moveTo>
                    <a:pt x="0" y="243840"/>
                  </a:moveTo>
                  <a:cubicBezTo>
                    <a:pt x="0" y="109220"/>
                    <a:pt x="110617" y="0"/>
                    <a:pt x="247142" y="0"/>
                  </a:cubicBezTo>
                  <a:lnTo>
                    <a:pt x="10500614" y="0"/>
                  </a:lnTo>
                  <a:cubicBezTo>
                    <a:pt x="10637139" y="0"/>
                    <a:pt x="10747756" y="109220"/>
                    <a:pt x="10747756" y="243840"/>
                  </a:cubicBezTo>
                  <a:lnTo>
                    <a:pt x="10747756" y="2545588"/>
                  </a:lnTo>
                  <a:cubicBezTo>
                    <a:pt x="10747756" y="2680208"/>
                    <a:pt x="10637139" y="2789428"/>
                    <a:pt x="10500614" y="2789428"/>
                  </a:cubicBezTo>
                  <a:lnTo>
                    <a:pt x="247142" y="2789428"/>
                  </a:lnTo>
                  <a:cubicBezTo>
                    <a:pt x="110617" y="2789428"/>
                    <a:pt x="0" y="2680208"/>
                    <a:pt x="0" y="2545588"/>
                  </a:cubicBezTo>
                  <a:close/>
                </a:path>
              </a:pathLst>
            </a:custGeom>
            <a:solidFill>
              <a:srgbClr val="FFFFFF"/>
            </a:solidFill>
            <a:ln w="12700">
              <a:solidFill>
                <a:srgbClr val="000000"/>
              </a:solidFill>
            </a:ln>
          </p:spPr>
        </p:sp>
        <p:sp>
          <p:nvSpPr>
            <p:cNvPr id="34" name="Freeform 34"/>
            <p:cNvSpPr/>
            <p:nvPr/>
          </p:nvSpPr>
          <p:spPr>
            <a:xfrm>
              <a:off x="0" y="0"/>
              <a:ext cx="10798556" cy="2840228"/>
            </a:xfrm>
            <a:custGeom>
              <a:avLst/>
              <a:gdLst/>
              <a:ahLst/>
              <a:cxnLst/>
              <a:rect l="l" t="t" r="r" b="b"/>
              <a:pathLst>
                <a:path w="10798556" h="2840228">
                  <a:moveTo>
                    <a:pt x="0" y="269240"/>
                  </a:moveTo>
                  <a:cubicBezTo>
                    <a:pt x="0" y="120269"/>
                    <a:pt x="122301" y="0"/>
                    <a:pt x="272542" y="0"/>
                  </a:cubicBezTo>
                  <a:lnTo>
                    <a:pt x="10526014" y="0"/>
                  </a:lnTo>
                  <a:lnTo>
                    <a:pt x="10526014" y="25400"/>
                  </a:lnTo>
                  <a:lnTo>
                    <a:pt x="10526014" y="0"/>
                  </a:lnTo>
                  <a:cubicBezTo>
                    <a:pt x="10676255" y="0"/>
                    <a:pt x="10798556" y="120269"/>
                    <a:pt x="10798556" y="269240"/>
                  </a:cubicBezTo>
                  <a:lnTo>
                    <a:pt x="10773156" y="269240"/>
                  </a:lnTo>
                  <a:lnTo>
                    <a:pt x="10798556" y="269240"/>
                  </a:lnTo>
                  <a:lnTo>
                    <a:pt x="10798556" y="2570988"/>
                  </a:lnTo>
                  <a:lnTo>
                    <a:pt x="10773156" y="2570988"/>
                  </a:lnTo>
                  <a:lnTo>
                    <a:pt x="10798556" y="2570988"/>
                  </a:lnTo>
                  <a:cubicBezTo>
                    <a:pt x="10798556" y="2719959"/>
                    <a:pt x="10676255" y="2840228"/>
                    <a:pt x="10526014" y="2840228"/>
                  </a:cubicBezTo>
                  <a:lnTo>
                    <a:pt x="10526014" y="2814828"/>
                  </a:lnTo>
                  <a:lnTo>
                    <a:pt x="10526014" y="2840228"/>
                  </a:lnTo>
                  <a:lnTo>
                    <a:pt x="272542" y="2840228"/>
                  </a:lnTo>
                  <a:lnTo>
                    <a:pt x="272542" y="2814828"/>
                  </a:lnTo>
                  <a:lnTo>
                    <a:pt x="272542" y="2840228"/>
                  </a:lnTo>
                  <a:cubicBezTo>
                    <a:pt x="122301" y="2840228"/>
                    <a:pt x="0" y="2719959"/>
                    <a:pt x="0" y="2570988"/>
                  </a:cubicBezTo>
                  <a:lnTo>
                    <a:pt x="0" y="269240"/>
                  </a:lnTo>
                  <a:lnTo>
                    <a:pt x="25400" y="269240"/>
                  </a:lnTo>
                  <a:lnTo>
                    <a:pt x="0" y="269240"/>
                  </a:lnTo>
                  <a:moveTo>
                    <a:pt x="50800" y="269240"/>
                  </a:moveTo>
                  <a:lnTo>
                    <a:pt x="50800" y="2570988"/>
                  </a:lnTo>
                  <a:lnTo>
                    <a:pt x="25400" y="2570988"/>
                  </a:lnTo>
                  <a:lnTo>
                    <a:pt x="50800" y="2570988"/>
                  </a:lnTo>
                  <a:cubicBezTo>
                    <a:pt x="50800" y="2691257"/>
                    <a:pt x="149733" y="2789428"/>
                    <a:pt x="272542" y="2789428"/>
                  </a:cubicBezTo>
                  <a:lnTo>
                    <a:pt x="10526014" y="2789428"/>
                  </a:lnTo>
                  <a:cubicBezTo>
                    <a:pt x="10648823" y="2789428"/>
                    <a:pt x="10747756" y="2691257"/>
                    <a:pt x="10747756" y="2570988"/>
                  </a:cubicBezTo>
                  <a:lnTo>
                    <a:pt x="10747756" y="269240"/>
                  </a:lnTo>
                  <a:cubicBezTo>
                    <a:pt x="10747756" y="148971"/>
                    <a:pt x="10648823" y="50800"/>
                    <a:pt x="10526014" y="50800"/>
                  </a:cubicBezTo>
                  <a:lnTo>
                    <a:pt x="272542" y="50800"/>
                  </a:lnTo>
                  <a:lnTo>
                    <a:pt x="272542" y="25400"/>
                  </a:lnTo>
                  <a:lnTo>
                    <a:pt x="272542" y="50800"/>
                  </a:lnTo>
                  <a:cubicBezTo>
                    <a:pt x="149733" y="50800"/>
                    <a:pt x="50800" y="148971"/>
                    <a:pt x="50800" y="269240"/>
                  </a:cubicBezTo>
                  <a:close/>
                </a:path>
              </a:pathLst>
            </a:custGeom>
            <a:solidFill>
              <a:srgbClr val="DFB8BC"/>
            </a:solidFill>
            <a:ln w="12700">
              <a:solidFill>
                <a:srgbClr val="000000"/>
              </a:solidFill>
            </a:ln>
          </p:spPr>
        </p:sp>
      </p:grpSp>
      <p:grpSp>
        <p:nvGrpSpPr>
          <p:cNvPr id="35" name="Group 35"/>
          <p:cNvGrpSpPr/>
          <p:nvPr/>
        </p:nvGrpSpPr>
        <p:grpSpPr>
          <a:xfrm>
            <a:off x="9241184" y="6235903"/>
            <a:ext cx="152400" cy="2092081"/>
            <a:chOff x="0" y="0"/>
            <a:chExt cx="203200" cy="2789441"/>
          </a:xfrm>
        </p:grpSpPr>
        <p:sp>
          <p:nvSpPr>
            <p:cNvPr id="36" name="Freeform 36"/>
            <p:cNvSpPr/>
            <p:nvPr/>
          </p:nvSpPr>
          <p:spPr>
            <a:xfrm>
              <a:off x="0" y="0"/>
              <a:ext cx="203200" cy="2789428"/>
            </a:xfrm>
            <a:custGeom>
              <a:avLst/>
              <a:gdLst/>
              <a:ahLst/>
              <a:cxnLst/>
              <a:rect l="l" t="t" r="r" b="b"/>
              <a:pathLst>
                <a:path w="203200" h="2789428">
                  <a:moveTo>
                    <a:pt x="0" y="101600"/>
                  </a:moveTo>
                  <a:cubicBezTo>
                    <a:pt x="0" y="45466"/>
                    <a:pt x="45466" y="0"/>
                    <a:pt x="101600" y="0"/>
                  </a:cubicBezTo>
                  <a:cubicBezTo>
                    <a:pt x="157734" y="0"/>
                    <a:pt x="203200" y="45466"/>
                    <a:pt x="203200" y="101600"/>
                  </a:cubicBezTo>
                  <a:lnTo>
                    <a:pt x="203200" y="2687828"/>
                  </a:lnTo>
                  <a:cubicBezTo>
                    <a:pt x="203200" y="2743962"/>
                    <a:pt x="157734" y="2789428"/>
                    <a:pt x="101600" y="2789428"/>
                  </a:cubicBezTo>
                  <a:cubicBezTo>
                    <a:pt x="45466" y="2789428"/>
                    <a:pt x="0" y="2743962"/>
                    <a:pt x="0" y="2687828"/>
                  </a:cubicBezTo>
                  <a:close/>
                </a:path>
              </a:pathLst>
            </a:custGeom>
            <a:solidFill>
              <a:srgbClr val="DA1B2E"/>
            </a:solidFill>
            <a:ln w="12700">
              <a:solidFill>
                <a:srgbClr val="000000"/>
              </a:solidFill>
            </a:ln>
          </p:spPr>
        </p:sp>
      </p:grpSp>
      <p:sp>
        <p:nvSpPr>
          <p:cNvPr id="37" name="TextBox 37"/>
          <p:cNvSpPr txBox="1"/>
          <p:nvPr/>
        </p:nvSpPr>
        <p:spPr>
          <a:xfrm>
            <a:off x="9702403" y="6497088"/>
            <a:ext cx="6074569"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Marketing Strategy Development</a:t>
            </a:r>
          </a:p>
        </p:txBody>
      </p:sp>
      <p:sp>
        <p:nvSpPr>
          <p:cNvPr id="38" name="TextBox 38"/>
          <p:cNvSpPr txBox="1"/>
          <p:nvPr/>
        </p:nvSpPr>
        <p:spPr>
          <a:xfrm>
            <a:off x="9702403" y="7066655"/>
            <a:ext cx="7328897" cy="952500"/>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Propose targeted marketing approaches tailored to distinct customer groups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sp>
        <p:nvSpPr>
          <p:cNvPr id="6" name="TextBox 6"/>
          <p:cNvSpPr txBox="1"/>
          <p:nvPr/>
        </p:nvSpPr>
        <p:spPr>
          <a:xfrm>
            <a:off x="920201" y="675380"/>
            <a:ext cx="6919760" cy="912609"/>
          </a:xfrm>
          <a:prstGeom prst="rect">
            <a:avLst/>
          </a:prstGeom>
        </p:spPr>
        <p:txBody>
          <a:bodyPr lIns="0" tIns="0" rIns="0" bIns="0" rtlCol="0" anchor="t">
            <a:spAutoFit/>
          </a:bodyPr>
          <a:lstStyle/>
          <a:p>
            <a:pPr algn="l">
              <a:lnSpc>
                <a:spcPts val="6749"/>
              </a:lnSpc>
            </a:pPr>
            <a:r>
              <a:rPr lang="en-US" sz="5437" b="1">
                <a:solidFill>
                  <a:srgbClr val="1F1E1E"/>
                </a:solidFill>
                <a:latin typeface="Arimo Bold"/>
                <a:ea typeface="Arimo Bold"/>
                <a:cs typeface="Arimo Bold"/>
                <a:sym typeface="Arimo Bold"/>
              </a:rPr>
              <a:t>Dataset Overview</a:t>
            </a:r>
          </a:p>
        </p:txBody>
      </p:sp>
      <p:grpSp>
        <p:nvGrpSpPr>
          <p:cNvPr id="7" name="Group 7"/>
          <p:cNvGrpSpPr/>
          <p:nvPr/>
        </p:nvGrpSpPr>
        <p:grpSpPr>
          <a:xfrm>
            <a:off x="920201" y="2258016"/>
            <a:ext cx="7048500" cy="7048500"/>
            <a:chOff x="0" y="0"/>
            <a:chExt cx="9398000" cy="9398000"/>
          </a:xfrm>
        </p:grpSpPr>
        <p:sp>
          <p:nvSpPr>
            <p:cNvPr id="8" name="Freeform 8" descr="preencoded.png"/>
            <p:cNvSpPr/>
            <p:nvPr/>
          </p:nvSpPr>
          <p:spPr>
            <a:xfrm>
              <a:off x="0" y="0"/>
              <a:ext cx="9398000" cy="9398000"/>
            </a:xfrm>
            <a:custGeom>
              <a:avLst/>
              <a:gdLst/>
              <a:ahLst/>
              <a:cxnLst/>
              <a:rect l="l" t="t" r="r" b="b"/>
              <a:pathLst>
                <a:path w="9398000" h="9398000">
                  <a:moveTo>
                    <a:pt x="0" y="0"/>
                  </a:moveTo>
                  <a:lnTo>
                    <a:pt x="9398000" y="0"/>
                  </a:lnTo>
                  <a:lnTo>
                    <a:pt x="9398000" y="9398000"/>
                  </a:lnTo>
                  <a:lnTo>
                    <a:pt x="0" y="9398000"/>
                  </a:lnTo>
                  <a:lnTo>
                    <a:pt x="0" y="0"/>
                  </a:lnTo>
                  <a:close/>
                </a:path>
              </a:pathLst>
            </a:custGeom>
            <a:blipFill>
              <a:blip r:embed="rId4"/>
              <a:stretch>
                <a:fillRect/>
              </a:stretch>
            </a:blipFill>
          </p:spPr>
        </p:sp>
      </p:grpSp>
      <p:sp>
        <p:nvSpPr>
          <p:cNvPr id="9" name="TextBox 9"/>
          <p:cNvSpPr txBox="1"/>
          <p:nvPr/>
        </p:nvSpPr>
        <p:spPr>
          <a:xfrm>
            <a:off x="8619677" y="2197598"/>
            <a:ext cx="3523507" cy="461067"/>
          </a:xfrm>
          <a:prstGeom prst="rect">
            <a:avLst/>
          </a:prstGeom>
        </p:spPr>
        <p:txBody>
          <a:bodyPr lIns="0" tIns="0" rIns="0" bIns="0" rtlCol="0" anchor="t">
            <a:spAutoFit/>
          </a:bodyPr>
          <a:lstStyle/>
          <a:p>
            <a:pPr algn="l">
              <a:lnSpc>
                <a:spcPts val="3374"/>
              </a:lnSpc>
            </a:pPr>
            <a:r>
              <a:rPr lang="en-US" sz="2687" b="1">
                <a:solidFill>
                  <a:srgbClr val="1F1E1E"/>
                </a:solidFill>
                <a:latin typeface="Arimo Bold"/>
                <a:ea typeface="Arimo Bold"/>
                <a:cs typeface="Arimo Bold"/>
                <a:sym typeface="Arimo Bold"/>
              </a:rPr>
              <a:t>Data Source &amp; Scale</a:t>
            </a:r>
          </a:p>
        </p:txBody>
      </p:sp>
      <p:sp>
        <p:nvSpPr>
          <p:cNvPr id="10" name="TextBox 10"/>
          <p:cNvSpPr txBox="1"/>
          <p:nvPr/>
        </p:nvSpPr>
        <p:spPr>
          <a:xfrm>
            <a:off x="8619677" y="2828182"/>
            <a:ext cx="8757495" cy="1329633"/>
          </a:xfrm>
          <a:prstGeom prst="rect">
            <a:avLst/>
          </a:prstGeom>
        </p:spPr>
        <p:txBody>
          <a:bodyPr lIns="0" tIns="0" rIns="0" bIns="0" rtlCol="0" anchor="t">
            <a:spAutoFit/>
          </a:bodyPr>
          <a:lstStyle/>
          <a:p>
            <a:pPr algn="l">
              <a:lnSpc>
                <a:spcPts val="3249"/>
              </a:lnSpc>
            </a:pPr>
            <a:r>
              <a:rPr lang="en-US" sz="2062">
                <a:solidFill>
                  <a:srgbClr val="3B3535"/>
                </a:solidFill>
                <a:latin typeface="Arimo"/>
                <a:ea typeface="Arimo"/>
                <a:cs typeface="Arimo"/>
                <a:sym typeface="Arimo"/>
              </a:rPr>
              <a:t>The analysis utilized approximately 3,900 customer records extracted from a client-hosted MySQL database, providing a robust sample of U.S. retail purchase behavior.</a:t>
            </a:r>
          </a:p>
        </p:txBody>
      </p:sp>
      <p:sp>
        <p:nvSpPr>
          <p:cNvPr id="11" name="TextBox 11"/>
          <p:cNvSpPr txBox="1"/>
          <p:nvPr/>
        </p:nvSpPr>
        <p:spPr>
          <a:xfrm>
            <a:off x="8619677" y="4384472"/>
            <a:ext cx="3463681" cy="461067"/>
          </a:xfrm>
          <a:prstGeom prst="rect">
            <a:avLst/>
          </a:prstGeom>
        </p:spPr>
        <p:txBody>
          <a:bodyPr lIns="0" tIns="0" rIns="0" bIns="0" rtlCol="0" anchor="t">
            <a:spAutoFit/>
          </a:bodyPr>
          <a:lstStyle/>
          <a:p>
            <a:pPr algn="l">
              <a:lnSpc>
                <a:spcPts val="3374"/>
              </a:lnSpc>
            </a:pPr>
            <a:r>
              <a:rPr lang="en-US" sz="2687" b="1">
                <a:solidFill>
                  <a:srgbClr val="1F1E1E"/>
                </a:solidFill>
                <a:latin typeface="Arimo Bold"/>
                <a:ea typeface="Arimo Bold"/>
                <a:cs typeface="Arimo Bold"/>
                <a:sym typeface="Arimo Bold"/>
              </a:rPr>
              <a:t>Key Data Attributes</a:t>
            </a:r>
          </a:p>
        </p:txBody>
      </p:sp>
      <p:sp>
        <p:nvSpPr>
          <p:cNvPr id="12" name="TextBox 12"/>
          <p:cNvSpPr txBox="1"/>
          <p:nvPr/>
        </p:nvSpPr>
        <p:spPr>
          <a:xfrm>
            <a:off x="8619677" y="5015065"/>
            <a:ext cx="8757495" cy="1744180"/>
          </a:xfrm>
          <a:prstGeom prst="rect">
            <a:avLst/>
          </a:prstGeom>
        </p:spPr>
        <p:txBody>
          <a:bodyPr lIns="0" tIns="0" rIns="0" bIns="0" rtlCol="0" anchor="t">
            <a:spAutoFit/>
          </a:bodyPr>
          <a:lstStyle/>
          <a:p>
            <a:pPr marL="311051" lvl="1" indent="-155525" algn="l">
              <a:lnSpc>
                <a:spcPts val="3249"/>
              </a:lnSpc>
              <a:buFont typeface="Arial"/>
              <a:buChar char="•"/>
            </a:pPr>
            <a:r>
              <a:rPr lang="en-US" sz="2062">
                <a:solidFill>
                  <a:srgbClr val="3B3535"/>
                </a:solidFill>
                <a:latin typeface="Arimo"/>
                <a:ea typeface="Arimo"/>
                <a:cs typeface="Arimo"/>
                <a:sym typeface="Arimo"/>
              </a:rPr>
              <a:t>Customer demographics (age, gender, location)</a:t>
            </a:r>
          </a:p>
          <a:p>
            <a:pPr marL="311051" lvl="1" indent="-155525" algn="l">
              <a:lnSpc>
                <a:spcPts val="3249"/>
              </a:lnSpc>
              <a:buFont typeface="Arial"/>
              <a:buChar char="•"/>
            </a:pPr>
            <a:r>
              <a:rPr lang="en-US" sz="2062">
                <a:solidFill>
                  <a:srgbClr val="3B3535"/>
                </a:solidFill>
                <a:latin typeface="Arimo"/>
                <a:ea typeface="Arimo"/>
                <a:cs typeface="Arimo"/>
                <a:sym typeface="Arimo"/>
              </a:rPr>
              <a:t>Purchase details (category, amount, payment method)</a:t>
            </a:r>
          </a:p>
          <a:p>
            <a:pPr marL="311051" lvl="1" indent="-155525" algn="l">
              <a:lnSpc>
                <a:spcPts val="3249"/>
              </a:lnSpc>
              <a:buFont typeface="Arial"/>
              <a:buChar char="•"/>
            </a:pPr>
            <a:r>
              <a:rPr lang="en-US" sz="2062">
                <a:solidFill>
                  <a:srgbClr val="3B3535"/>
                </a:solidFill>
                <a:latin typeface="Arimo"/>
                <a:ea typeface="Arimo"/>
                <a:cs typeface="Arimo"/>
                <a:sym typeface="Arimo"/>
              </a:rPr>
              <a:t>Behavioral indicators (discount usage, purchase history)</a:t>
            </a:r>
          </a:p>
          <a:p>
            <a:pPr marL="311051" lvl="1" indent="-155525" algn="l">
              <a:lnSpc>
                <a:spcPts val="3249"/>
              </a:lnSpc>
              <a:buFont typeface="Arial"/>
              <a:buChar char="•"/>
            </a:pPr>
            <a:r>
              <a:rPr lang="en-US" sz="2062">
                <a:solidFill>
                  <a:srgbClr val="3B3535"/>
                </a:solidFill>
                <a:latin typeface="Arimo"/>
                <a:ea typeface="Arimo"/>
                <a:cs typeface="Arimo"/>
                <a:sym typeface="Arimo"/>
              </a:rPr>
              <a:t>Temporal factors (season, transaction timing)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grpSp>
        <p:nvGrpSpPr>
          <p:cNvPr id="6" name="Group 6"/>
          <p:cNvGrpSpPr/>
          <p:nvPr/>
        </p:nvGrpSpPr>
        <p:grpSpPr>
          <a:xfrm>
            <a:off x="1568206" y="807396"/>
            <a:ext cx="2357733" cy="389782"/>
            <a:chOff x="0" y="0"/>
            <a:chExt cx="3143644" cy="519709"/>
          </a:xfrm>
        </p:grpSpPr>
        <p:sp>
          <p:nvSpPr>
            <p:cNvPr id="7" name="Freeform 7"/>
            <p:cNvSpPr/>
            <p:nvPr/>
          </p:nvSpPr>
          <p:spPr>
            <a:xfrm>
              <a:off x="0" y="0"/>
              <a:ext cx="3143631" cy="519684"/>
            </a:xfrm>
            <a:custGeom>
              <a:avLst/>
              <a:gdLst/>
              <a:ahLst/>
              <a:cxnLst/>
              <a:rect l="l" t="t" r="r" b="b"/>
              <a:pathLst>
                <a:path w="3143631" h="519684">
                  <a:moveTo>
                    <a:pt x="0" y="99695"/>
                  </a:moveTo>
                  <a:cubicBezTo>
                    <a:pt x="0" y="44577"/>
                    <a:pt x="45720" y="0"/>
                    <a:pt x="101727" y="0"/>
                  </a:cubicBezTo>
                  <a:lnTo>
                    <a:pt x="3041904" y="0"/>
                  </a:lnTo>
                  <a:lnTo>
                    <a:pt x="3041904" y="6350"/>
                  </a:lnTo>
                  <a:lnTo>
                    <a:pt x="3041904" y="0"/>
                  </a:lnTo>
                  <a:cubicBezTo>
                    <a:pt x="3097911" y="0"/>
                    <a:pt x="3143631" y="44577"/>
                    <a:pt x="3143631" y="99695"/>
                  </a:cubicBezTo>
                  <a:lnTo>
                    <a:pt x="3137281" y="99695"/>
                  </a:lnTo>
                  <a:lnTo>
                    <a:pt x="3143631" y="99695"/>
                  </a:lnTo>
                  <a:lnTo>
                    <a:pt x="3143631" y="419989"/>
                  </a:lnTo>
                  <a:lnTo>
                    <a:pt x="3137281" y="419989"/>
                  </a:lnTo>
                  <a:lnTo>
                    <a:pt x="3143631" y="419989"/>
                  </a:lnTo>
                  <a:cubicBezTo>
                    <a:pt x="3143631" y="475234"/>
                    <a:pt x="3097911" y="519684"/>
                    <a:pt x="3041904" y="519684"/>
                  </a:cubicBezTo>
                  <a:lnTo>
                    <a:pt x="3041904" y="513334"/>
                  </a:lnTo>
                  <a:lnTo>
                    <a:pt x="3041904" y="519684"/>
                  </a:lnTo>
                  <a:lnTo>
                    <a:pt x="101727" y="519684"/>
                  </a:lnTo>
                  <a:lnTo>
                    <a:pt x="101727" y="513334"/>
                  </a:lnTo>
                  <a:lnTo>
                    <a:pt x="101727" y="519684"/>
                  </a:lnTo>
                  <a:cubicBezTo>
                    <a:pt x="45720" y="519684"/>
                    <a:pt x="0" y="475234"/>
                    <a:pt x="0" y="419989"/>
                  </a:cubicBezTo>
                  <a:lnTo>
                    <a:pt x="0" y="99695"/>
                  </a:lnTo>
                  <a:lnTo>
                    <a:pt x="6350" y="99695"/>
                  </a:lnTo>
                  <a:lnTo>
                    <a:pt x="0" y="99695"/>
                  </a:lnTo>
                  <a:moveTo>
                    <a:pt x="12700" y="99695"/>
                  </a:moveTo>
                  <a:lnTo>
                    <a:pt x="12700" y="419989"/>
                  </a:lnTo>
                  <a:lnTo>
                    <a:pt x="6350" y="419989"/>
                  </a:lnTo>
                  <a:lnTo>
                    <a:pt x="12700" y="419989"/>
                  </a:lnTo>
                  <a:cubicBezTo>
                    <a:pt x="12700" y="467995"/>
                    <a:pt x="52451" y="506984"/>
                    <a:pt x="101727" y="506984"/>
                  </a:cubicBezTo>
                  <a:lnTo>
                    <a:pt x="3041904" y="506984"/>
                  </a:lnTo>
                  <a:cubicBezTo>
                    <a:pt x="3091180" y="506984"/>
                    <a:pt x="3130931" y="467868"/>
                    <a:pt x="3130931" y="419989"/>
                  </a:cubicBezTo>
                  <a:lnTo>
                    <a:pt x="3130931" y="99695"/>
                  </a:lnTo>
                  <a:cubicBezTo>
                    <a:pt x="3130931" y="51689"/>
                    <a:pt x="3091180" y="12700"/>
                    <a:pt x="3041904" y="12700"/>
                  </a:cubicBezTo>
                  <a:lnTo>
                    <a:pt x="101727" y="12700"/>
                  </a:lnTo>
                  <a:lnTo>
                    <a:pt x="101727" y="6350"/>
                  </a:lnTo>
                  <a:lnTo>
                    <a:pt x="101727" y="12700"/>
                  </a:lnTo>
                  <a:cubicBezTo>
                    <a:pt x="52451" y="12700"/>
                    <a:pt x="12700" y="51816"/>
                    <a:pt x="12700" y="99695"/>
                  </a:cubicBezTo>
                  <a:close/>
                </a:path>
              </a:pathLst>
            </a:custGeom>
            <a:solidFill>
              <a:srgbClr val="DA1B2E"/>
            </a:solidFill>
            <a:ln w="12700">
              <a:solidFill>
                <a:srgbClr val="000000"/>
              </a:solidFill>
            </a:ln>
          </p:spPr>
        </p:sp>
      </p:grpSp>
      <p:sp>
        <p:nvSpPr>
          <p:cNvPr id="8" name="Freeform 8" descr="preencoded.png"/>
          <p:cNvSpPr/>
          <p:nvPr/>
        </p:nvSpPr>
        <p:spPr>
          <a:xfrm>
            <a:off x="1707509" y="918867"/>
            <a:ext cx="166688" cy="166688"/>
          </a:xfrm>
          <a:custGeom>
            <a:avLst/>
            <a:gdLst/>
            <a:ahLst/>
            <a:cxnLst/>
            <a:rect l="l" t="t" r="r" b="b"/>
            <a:pathLst>
              <a:path w="166688" h="166688">
                <a:moveTo>
                  <a:pt x="0" y="0"/>
                </a:moveTo>
                <a:lnTo>
                  <a:pt x="166687" y="0"/>
                </a:lnTo>
                <a:lnTo>
                  <a:pt x="166687" y="166688"/>
                </a:lnTo>
                <a:lnTo>
                  <a:pt x="0" y="166688"/>
                </a:lnTo>
                <a:lnTo>
                  <a:pt x="0" y="0"/>
                </a:lnTo>
                <a:close/>
              </a:path>
            </a:pathLst>
          </a:custGeom>
          <a:blipFill>
            <a:blip r:embed="rId4">
              <a:extLst>
                <a:ext uri="{96DAC541-7B7A-43D3-8B79-37D633B846F1}">
                  <asvg:svgBlip xmlns:asvg="http://schemas.microsoft.com/office/drawing/2016/SVG/main" r:embed="rId5"/>
                </a:ext>
              </a:extLst>
            </a:blip>
            <a:stretch>
              <a:fillRect t="-58331" b="-58337"/>
            </a:stretch>
          </a:blipFill>
        </p:spPr>
      </p:sp>
      <p:sp>
        <p:nvSpPr>
          <p:cNvPr id="9" name="TextBox 9"/>
          <p:cNvSpPr txBox="1"/>
          <p:nvPr/>
        </p:nvSpPr>
        <p:spPr>
          <a:xfrm>
            <a:off x="1957540" y="836562"/>
            <a:ext cx="1829095" cy="283816"/>
          </a:xfrm>
          <a:prstGeom prst="rect">
            <a:avLst/>
          </a:prstGeom>
        </p:spPr>
        <p:txBody>
          <a:bodyPr lIns="0" tIns="0" rIns="0" bIns="0" rtlCol="0" anchor="t">
            <a:spAutoFit/>
          </a:bodyPr>
          <a:lstStyle/>
          <a:p>
            <a:pPr algn="l">
              <a:lnSpc>
                <a:spcPts val="1812"/>
              </a:lnSpc>
            </a:pPr>
            <a:r>
              <a:rPr lang="en-US" sz="1312">
                <a:solidFill>
                  <a:srgbClr val="DA1B2E"/>
                </a:solidFill>
                <a:latin typeface="Arimo"/>
                <a:ea typeface="Arimo"/>
                <a:cs typeface="Arimo"/>
                <a:sym typeface="Arimo"/>
              </a:rPr>
              <a:t>TECHNOLOGY STACK</a:t>
            </a:r>
          </a:p>
        </p:txBody>
      </p:sp>
      <p:sp>
        <p:nvSpPr>
          <p:cNvPr id="10" name="TextBox 10"/>
          <p:cNvSpPr txBox="1"/>
          <p:nvPr/>
        </p:nvSpPr>
        <p:spPr>
          <a:xfrm>
            <a:off x="1572968" y="1227982"/>
            <a:ext cx="7500938" cy="714223"/>
          </a:xfrm>
          <a:prstGeom prst="rect">
            <a:avLst/>
          </a:prstGeom>
        </p:spPr>
        <p:txBody>
          <a:bodyPr lIns="0" tIns="0" rIns="0" bIns="0" rtlCol="0" anchor="t">
            <a:spAutoFit/>
          </a:bodyPr>
          <a:lstStyle/>
          <a:p>
            <a:pPr algn="l">
              <a:lnSpc>
                <a:spcPts val="5374"/>
              </a:lnSpc>
            </a:pPr>
            <a:r>
              <a:rPr lang="en-US" sz="4312" b="1">
                <a:solidFill>
                  <a:srgbClr val="1F1E1E"/>
                </a:solidFill>
                <a:latin typeface="Arimo Bold"/>
                <a:ea typeface="Arimo Bold"/>
                <a:cs typeface="Arimo Bold"/>
                <a:sym typeface="Arimo Bold"/>
              </a:rPr>
              <a:t>Tools &amp; Technologies Used</a:t>
            </a:r>
          </a:p>
        </p:txBody>
      </p:sp>
      <p:grpSp>
        <p:nvGrpSpPr>
          <p:cNvPr id="11" name="Group 11"/>
          <p:cNvGrpSpPr/>
          <p:nvPr/>
        </p:nvGrpSpPr>
        <p:grpSpPr>
          <a:xfrm>
            <a:off x="1572968" y="2182863"/>
            <a:ext cx="2108302" cy="2108302"/>
            <a:chOff x="0" y="0"/>
            <a:chExt cx="2811069" cy="2811069"/>
          </a:xfrm>
        </p:grpSpPr>
        <p:sp>
          <p:nvSpPr>
            <p:cNvPr id="12" name="Freeform 12" descr="preencoded.png"/>
            <p:cNvSpPr/>
            <p:nvPr/>
          </p:nvSpPr>
          <p:spPr>
            <a:xfrm>
              <a:off x="0" y="0"/>
              <a:ext cx="2811018" cy="2811018"/>
            </a:xfrm>
            <a:custGeom>
              <a:avLst/>
              <a:gdLst/>
              <a:ahLst/>
              <a:cxnLst/>
              <a:rect l="l" t="t" r="r" b="b"/>
              <a:pathLst>
                <a:path w="2811018" h="2811018">
                  <a:moveTo>
                    <a:pt x="0" y="0"/>
                  </a:moveTo>
                  <a:lnTo>
                    <a:pt x="2811018" y="0"/>
                  </a:lnTo>
                  <a:lnTo>
                    <a:pt x="2811018" y="2811018"/>
                  </a:lnTo>
                  <a:lnTo>
                    <a:pt x="0" y="2811018"/>
                  </a:lnTo>
                  <a:lnTo>
                    <a:pt x="0" y="0"/>
                  </a:lnTo>
                  <a:close/>
                </a:path>
              </a:pathLst>
            </a:custGeom>
            <a:blipFill>
              <a:blip r:embed="rId6"/>
              <a:stretch>
                <a:fillRect r="-1" b="-1"/>
              </a:stretch>
            </a:blipFill>
          </p:spPr>
        </p:sp>
      </p:grpSp>
      <p:sp>
        <p:nvSpPr>
          <p:cNvPr id="13" name="TextBox 13"/>
          <p:cNvSpPr txBox="1"/>
          <p:nvPr/>
        </p:nvSpPr>
        <p:spPr>
          <a:xfrm>
            <a:off x="1572968" y="4472578"/>
            <a:ext cx="2743048" cy="361798"/>
          </a:xfrm>
          <a:prstGeom prst="rect">
            <a:avLst/>
          </a:prstGeom>
        </p:spPr>
        <p:txBody>
          <a:bodyPr lIns="0" tIns="0" rIns="0" bIns="0" rtlCol="0" anchor="t">
            <a:spAutoFit/>
          </a:bodyPr>
          <a:lstStyle/>
          <a:p>
            <a:pPr algn="l">
              <a:lnSpc>
                <a:spcPts val="2687"/>
              </a:lnSpc>
            </a:pPr>
            <a:r>
              <a:rPr lang="en-US" sz="2125" b="1">
                <a:solidFill>
                  <a:srgbClr val="3B3535"/>
                </a:solidFill>
                <a:latin typeface="Arimo Bold"/>
                <a:ea typeface="Arimo Bold"/>
                <a:cs typeface="Arimo Bold"/>
                <a:sym typeface="Arimo Bold"/>
              </a:rPr>
              <a:t>MySQL</a:t>
            </a:r>
          </a:p>
        </p:txBody>
      </p:sp>
      <p:sp>
        <p:nvSpPr>
          <p:cNvPr id="14" name="TextBox 14"/>
          <p:cNvSpPr txBox="1"/>
          <p:nvPr/>
        </p:nvSpPr>
        <p:spPr>
          <a:xfrm>
            <a:off x="1572968" y="4873381"/>
            <a:ext cx="3635131" cy="647405"/>
          </a:xfrm>
          <a:prstGeom prst="rect">
            <a:avLst/>
          </a:prstGeom>
        </p:spPr>
        <p:txBody>
          <a:bodyPr lIns="0" tIns="0" rIns="0" bIns="0" rtlCol="0" anchor="t">
            <a:spAutoFit/>
          </a:bodyPr>
          <a:lstStyle/>
          <a:p>
            <a:pPr algn="l">
              <a:lnSpc>
                <a:spcPts val="2312"/>
              </a:lnSpc>
            </a:pPr>
            <a:r>
              <a:rPr lang="en-US" sz="1625">
                <a:solidFill>
                  <a:srgbClr val="3B3535"/>
                </a:solidFill>
                <a:latin typeface="Arimo"/>
                <a:ea typeface="Arimo"/>
                <a:cs typeface="Arimo"/>
                <a:sym typeface="Arimo"/>
              </a:rPr>
              <a:t>Data storage and extraction through optimized SQL queries</a:t>
            </a:r>
          </a:p>
        </p:txBody>
      </p:sp>
      <p:grpSp>
        <p:nvGrpSpPr>
          <p:cNvPr id="15" name="Group 15"/>
          <p:cNvGrpSpPr/>
          <p:nvPr/>
        </p:nvGrpSpPr>
        <p:grpSpPr>
          <a:xfrm>
            <a:off x="5408562" y="2182863"/>
            <a:ext cx="2108302" cy="2108302"/>
            <a:chOff x="0" y="0"/>
            <a:chExt cx="2811069" cy="2811069"/>
          </a:xfrm>
        </p:grpSpPr>
        <p:sp>
          <p:nvSpPr>
            <p:cNvPr id="16" name="Freeform 16" descr="preencoded.png"/>
            <p:cNvSpPr/>
            <p:nvPr/>
          </p:nvSpPr>
          <p:spPr>
            <a:xfrm>
              <a:off x="0" y="0"/>
              <a:ext cx="2811018" cy="2811018"/>
            </a:xfrm>
            <a:custGeom>
              <a:avLst/>
              <a:gdLst/>
              <a:ahLst/>
              <a:cxnLst/>
              <a:rect l="l" t="t" r="r" b="b"/>
              <a:pathLst>
                <a:path w="2811018" h="2811018">
                  <a:moveTo>
                    <a:pt x="0" y="0"/>
                  </a:moveTo>
                  <a:lnTo>
                    <a:pt x="2811018" y="0"/>
                  </a:lnTo>
                  <a:lnTo>
                    <a:pt x="2811018" y="2811018"/>
                  </a:lnTo>
                  <a:lnTo>
                    <a:pt x="0" y="2811018"/>
                  </a:lnTo>
                  <a:lnTo>
                    <a:pt x="0" y="0"/>
                  </a:lnTo>
                  <a:close/>
                </a:path>
              </a:pathLst>
            </a:custGeom>
            <a:blipFill>
              <a:blip r:embed="rId7"/>
              <a:stretch>
                <a:fillRect r="-1" b="-1"/>
              </a:stretch>
            </a:blipFill>
          </p:spPr>
        </p:sp>
      </p:grpSp>
      <p:sp>
        <p:nvSpPr>
          <p:cNvPr id="17" name="TextBox 17"/>
          <p:cNvSpPr txBox="1"/>
          <p:nvPr/>
        </p:nvSpPr>
        <p:spPr>
          <a:xfrm>
            <a:off x="5408562" y="4472578"/>
            <a:ext cx="2743048" cy="361798"/>
          </a:xfrm>
          <a:prstGeom prst="rect">
            <a:avLst/>
          </a:prstGeom>
        </p:spPr>
        <p:txBody>
          <a:bodyPr lIns="0" tIns="0" rIns="0" bIns="0" rtlCol="0" anchor="t">
            <a:spAutoFit/>
          </a:bodyPr>
          <a:lstStyle/>
          <a:p>
            <a:pPr algn="l">
              <a:lnSpc>
                <a:spcPts val="2687"/>
              </a:lnSpc>
            </a:pPr>
            <a:r>
              <a:rPr lang="en-US" sz="2125" b="1">
                <a:solidFill>
                  <a:srgbClr val="3B3535"/>
                </a:solidFill>
                <a:latin typeface="Arimo Bold"/>
                <a:ea typeface="Arimo Bold"/>
                <a:cs typeface="Arimo Bold"/>
                <a:sym typeface="Arimo Bold"/>
              </a:rPr>
              <a:t>Python</a:t>
            </a:r>
          </a:p>
        </p:txBody>
      </p:sp>
      <p:sp>
        <p:nvSpPr>
          <p:cNvPr id="18" name="TextBox 18"/>
          <p:cNvSpPr txBox="1"/>
          <p:nvPr/>
        </p:nvSpPr>
        <p:spPr>
          <a:xfrm>
            <a:off x="5408562" y="4873381"/>
            <a:ext cx="3635131" cy="647405"/>
          </a:xfrm>
          <a:prstGeom prst="rect">
            <a:avLst/>
          </a:prstGeom>
        </p:spPr>
        <p:txBody>
          <a:bodyPr lIns="0" tIns="0" rIns="0" bIns="0" rtlCol="0" anchor="t">
            <a:spAutoFit/>
          </a:bodyPr>
          <a:lstStyle/>
          <a:p>
            <a:pPr algn="l">
              <a:lnSpc>
                <a:spcPts val="2312"/>
              </a:lnSpc>
            </a:pPr>
            <a:r>
              <a:rPr lang="en-US" sz="1625">
                <a:solidFill>
                  <a:srgbClr val="3B3535"/>
                </a:solidFill>
                <a:latin typeface="Arimo"/>
                <a:ea typeface="Arimo"/>
                <a:cs typeface="Arimo"/>
                <a:sym typeface="Arimo"/>
              </a:rPr>
              <a:t>Core analysis environment for data processing and modeling</a:t>
            </a:r>
          </a:p>
        </p:txBody>
      </p:sp>
      <p:grpSp>
        <p:nvGrpSpPr>
          <p:cNvPr id="19" name="Group 19"/>
          <p:cNvGrpSpPr/>
          <p:nvPr/>
        </p:nvGrpSpPr>
        <p:grpSpPr>
          <a:xfrm>
            <a:off x="9244165" y="2182863"/>
            <a:ext cx="2108302" cy="2108302"/>
            <a:chOff x="0" y="0"/>
            <a:chExt cx="2811069" cy="2811069"/>
          </a:xfrm>
        </p:grpSpPr>
        <p:sp>
          <p:nvSpPr>
            <p:cNvPr id="20" name="Freeform 20" descr="preencoded.png"/>
            <p:cNvSpPr/>
            <p:nvPr/>
          </p:nvSpPr>
          <p:spPr>
            <a:xfrm>
              <a:off x="0" y="0"/>
              <a:ext cx="2811018" cy="2811018"/>
            </a:xfrm>
            <a:custGeom>
              <a:avLst/>
              <a:gdLst/>
              <a:ahLst/>
              <a:cxnLst/>
              <a:rect l="l" t="t" r="r" b="b"/>
              <a:pathLst>
                <a:path w="2811018" h="2811018">
                  <a:moveTo>
                    <a:pt x="0" y="0"/>
                  </a:moveTo>
                  <a:lnTo>
                    <a:pt x="2811018" y="0"/>
                  </a:lnTo>
                  <a:lnTo>
                    <a:pt x="2811018" y="2811018"/>
                  </a:lnTo>
                  <a:lnTo>
                    <a:pt x="0" y="2811018"/>
                  </a:lnTo>
                  <a:lnTo>
                    <a:pt x="0" y="0"/>
                  </a:lnTo>
                  <a:close/>
                </a:path>
              </a:pathLst>
            </a:custGeom>
            <a:blipFill>
              <a:blip r:embed="rId8"/>
              <a:stretch>
                <a:fillRect r="-1" b="-1"/>
              </a:stretch>
            </a:blipFill>
          </p:spPr>
        </p:sp>
      </p:grpSp>
      <p:sp>
        <p:nvSpPr>
          <p:cNvPr id="21" name="TextBox 21"/>
          <p:cNvSpPr txBox="1"/>
          <p:nvPr/>
        </p:nvSpPr>
        <p:spPr>
          <a:xfrm>
            <a:off x="9244165" y="4472578"/>
            <a:ext cx="2743048" cy="361798"/>
          </a:xfrm>
          <a:prstGeom prst="rect">
            <a:avLst/>
          </a:prstGeom>
        </p:spPr>
        <p:txBody>
          <a:bodyPr lIns="0" tIns="0" rIns="0" bIns="0" rtlCol="0" anchor="t">
            <a:spAutoFit/>
          </a:bodyPr>
          <a:lstStyle/>
          <a:p>
            <a:pPr algn="l">
              <a:lnSpc>
                <a:spcPts val="2687"/>
              </a:lnSpc>
            </a:pPr>
            <a:r>
              <a:rPr lang="en-US" sz="2125" b="1">
                <a:solidFill>
                  <a:srgbClr val="3B3535"/>
                </a:solidFill>
                <a:latin typeface="Arimo Bold"/>
                <a:ea typeface="Arimo Bold"/>
                <a:cs typeface="Arimo Bold"/>
                <a:sym typeface="Arimo Bold"/>
              </a:rPr>
              <a:t>Pandas &amp; NumPy</a:t>
            </a:r>
          </a:p>
        </p:txBody>
      </p:sp>
      <p:sp>
        <p:nvSpPr>
          <p:cNvPr id="22" name="TextBox 22"/>
          <p:cNvSpPr txBox="1"/>
          <p:nvPr/>
        </p:nvSpPr>
        <p:spPr>
          <a:xfrm>
            <a:off x="9244165" y="4873381"/>
            <a:ext cx="3635131" cy="647405"/>
          </a:xfrm>
          <a:prstGeom prst="rect">
            <a:avLst/>
          </a:prstGeom>
        </p:spPr>
        <p:txBody>
          <a:bodyPr lIns="0" tIns="0" rIns="0" bIns="0" rtlCol="0" anchor="t">
            <a:spAutoFit/>
          </a:bodyPr>
          <a:lstStyle/>
          <a:p>
            <a:pPr algn="l">
              <a:lnSpc>
                <a:spcPts val="2312"/>
              </a:lnSpc>
            </a:pPr>
            <a:r>
              <a:rPr lang="en-US" sz="1625">
                <a:solidFill>
                  <a:srgbClr val="3B3535"/>
                </a:solidFill>
                <a:latin typeface="Arimo"/>
                <a:ea typeface="Arimo"/>
                <a:cs typeface="Arimo"/>
                <a:sym typeface="Arimo"/>
              </a:rPr>
              <a:t>Data manipulation and numerical computation framework</a:t>
            </a:r>
          </a:p>
        </p:txBody>
      </p:sp>
      <p:grpSp>
        <p:nvGrpSpPr>
          <p:cNvPr id="23" name="Group 23"/>
          <p:cNvGrpSpPr/>
          <p:nvPr/>
        </p:nvGrpSpPr>
        <p:grpSpPr>
          <a:xfrm>
            <a:off x="13079759" y="2182863"/>
            <a:ext cx="2108302" cy="2108302"/>
            <a:chOff x="0" y="0"/>
            <a:chExt cx="2811069" cy="2811069"/>
          </a:xfrm>
        </p:grpSpPr>
        <p:sp>
          <p:nvSpPr>
            <p:cNvPr id="24" name="Freeform 24" descr="preencoded.png"/>
            <p:cNvSpPr/>
            <p:nvPr/>
          </p:nvSpPr>
          <p:spPr>
            <a:xfrm>
              <a:off x="0" y="0"/>
              <a:ext cx="2811018" cy="2811018"/>
            </a:xfrm>
            <a:custGeom>
              <a:avLst/>
              <a:gdLst/>
              <a:ahLst/>
              <a:cxnLst/>
              <a:rect l="l" t="t" r="r" b="b"/>
              <a:pathLst>
                <a:path w="2811018" h="2811018">
                  <a:moveTo>
                    <a:pt x="0" y="0"/>
                  </a:moveTo>
                  <a:lnTo>
                    <a:pt x="2811018" y="0"/>
                  </a:lnTo>
                  <a:lnTo>
                    <a:pt x="2811018" y="2811018"/>
                  </a:lnTo>
                  <a:lnTo>
                    <a:pt x="0" y="2811018"/>
                  </a:lnTo>
                  <a:lnTo>
                    <a:pt x="0" y="0"/>
                  </a:lnTo>
                  <a:close/>
                </a:path>
              </a:pathLst>
            </a:custGeom>
            <a:blipFill>
              <a:blip r:embed="rId9"/>
              <a:stretch>
                <a:fillRect r="-1" b="-1"/>
              </a:stretch>
            </a:blipFill>
          </p:spPr>
        </p:sp>
      </p:grpSp>
      <p:sp>
        <p:nvSpPr>
          <p:cNvPr id="25" name="TextBox 25"/>
          <p:cNvSpPr txBox="1"/>
          <p:nvPr/>
        </p:nvSpPr>
        <p:spPr>
          <a:xfrm>
            <a:off x="13079759" y="4472578"/>
            <a:ext cx="2985497" cy="361798"/>
          </a:xfrm>
          <a:prstGeom prst="rect">
            <a:avLst/>
          </a:prstGeom>
        </p:spPr>
        <p:txBody>
          <a:bodyPr lIns="0" tIns="0" rIns="0" bIns="0" rtlCol="0" anchor="t">
            <a:spAutoFit/>
          </a:bodyPr>
          <a:lstStyle/>
          <a:p>
            <a:pPr algn="l">
              <a:lnSpc>
                <a:spcPts val="2687"/>
              </a:lnSpc>
            </a:pPr>
            <a:r>
              <a:rPr lang="en-US" sz="2125" b="1">
                <a:solidFill>
                  <a:srgbClr val="3B3535"/>
                </a:solidFill>
                <a:latin typeface="Arimo Bold"/>
                <a:ea typeface="Arimo Bold"/>
                <a:cs typeface="Arimo Bold"/>
                <a:sym typeface="Arimo Bold"/>
              </a:rPr>
              <a:t>Matplotlib &amp; Seaborn</a:t>
            </a:r>
          </a:p>
        </p:txBody>
      </p:sp>
      <p:sp>
        <p:nvSpPr>
          <p:cNvPr id="26" name="TextBox 26"/>
          <p:cNvSpPr txBox="1"/>
          <p:nvPr/>
        </p:nvSpPr>
        <p:spPr>
          <a:xfrm>
            <a:off x="13079759" y="4873381"/>
            <a:ext cx="3635131" cy="647405"/>
          </a:xfrm>
          <a:prstGeom prst="rect">
            <a:avLst/>
          </a:prstGeom>
        </p:spPr>
        <p:txBody>
          <a:bodyPr lIns="0" tIns="0" rIns="0" bIns="0" rtlCol="0" anchor="t">
            <a:spAutoFit/>
          </a:bodyPr>
          <a:lstStyle/>
          <a:p>
            <a:pPr algn="l">
              <a:lnSpc>
                <a:spcPts val="2312"/>
              </a:lnSpc>
            </a:pPr>
            <a:r>
              <a:rPr lang="en-US" sz="1625">
                <a:solidFill>
                  <a:srgbClr val="3B3535"/>
                </a:solidFill>
                <a:latin typeface="Arimo"/>
                <a:ea typeface="Arimo"/>
                <a:cs typeface="Arimo"/>
                <a:sym typeface="Arimo"/>
              </a:rPr>
              <a:t>Advanced visualization libraries for insight generation</a:t>
            </a:r>
          </a:p>
        </p:txBody>
      </p:sp>
      <p:grpSp>
        <p:nvGrpSpPr>
          <p:cNvPr id="27" name="Group 27"/>
          <p:cNvGrpSpPr/>
          <p:nvPr/>
        </p:nvGrpSpPr>
        <p:grpSpPr>
          <a:xfrm>
            <a:off x="1572968" y="5841654"/>
            <a:ext cx="2108302" cy="2108302"/>
            <a:chOff x="0" y="0"/>
            <a:chExt cx="2811069" cy="2811069"/>
          </a:xfrm>
        </p:grpSpPr>
        <p:sp>
          <p:nvSpPr>
            <p:cNvPr id="28" name="Freeform 28" descr="preencoded.png"/>
            <p:cNvSpPr/>
            <p:nvPr/>
          </p:nvSpPr>
          <p:spPr>
            <a:xfrm>
              <a:off x="0" y="0"/>
              <a:ext cx="2811018" cy="2811018"/>
            </a:xfrm>
            <a:custGeom>
              <a:avLst/>
              <a:gdLst/>
              <a:ahLst/>
              <a:cxnLst/>
              <a:rect l="l" t="t" r="r" b="b"/>
              <a:pathLst>
                <a:path w="2811018" h="2811018">
                  <a:moveTo>
                    <a:pt x="0" y="0"/>
                  </a:moveTo>
                  <a:lnTo>
                    <a:pt x="2811018" y="0"/>
                  </a:lnTo>
                  <a:lnTo>
                    <a:pt x="2811018" y="2811018"/>
                  </a:lnTo>
                  <a:lnTo>
                    <a:pt x="0" y="2811018"/>
                  </a:lnTo>
                  <a:lnTo>
                    <a:pt x="0" y="0"/>
                  </a:lnTo>
                  <a:close/>
                </a:path>
              </a:pathLst>
            </a:custGeom>
            <a:blipFill>
              <a:blip r:embed="rId10"/>
              <a:stretch>
                <a:fillRect r="-1" b="-1"/>
              </a:stretch>
            </a:blipFill>
          </p:spPr>
        </p:sp>
      </p:grpSp>
      <p:sp>
        <p:nvSpPr>
          <p:cNvPr id="29" name="TextBox 29"/>
          <p:cNvSpPr txBox="1"/>
          <p:nvPr/>
        </p:nvSpPr>
        <p:spPr>
          <a:xfrm>
            <a:off x="1572968" y="8131378"/>
            <a:ext cx="2743048" cy="361798"/>
          </a:xfrm>
          <a:prstGeom prst="rect">
            <a:avLst/>
          </a:prstGeom>
        </p:spPr>
        <p:txBody>
          <a:bodyPr lIns="0" tIns="0" rIns="0" bIns="0" rtlCol="0" anchor="t">
            <a:spAutoFit/>
          </a:bodyPr>
          <a:lstStyle/>
          <a:p>
            <a:pPr algn="l">
              <a:lnSpc>
                <a:spcPts val="2687"/>
              </a:lnSpc>
            </a:pPr>
            <a:r>
              <a:rPr lang="en-US" sz="2125" b="1">
                <a:solidFill>
                  <a:srgbClr val="3B3535"/>
                </a:solidFill>
                <a:latin typeface="Arimo Bold"/>
                <a:ea typeface="Arimo Bold"/>
                <a:cs typeface="Arimo Bold"/>
                <a:sym typeface="Arimo Bold"/>
              </a:rPr>
              <a:t>Scikit-learn</a:t>
            </a:r>
          </a:p>
        </p:txBody>
      </p:sp>
      <p:sp>
        <p:nvSpPr>
          <p:cNvPr id="30" name="TextBox 30"/>
          <p:cNvSpPr txBox="1"/>
          <p:nvPr/>
        </p:nvSpPr>
        <p:spPr>
          <a:xfrm>
            <a:off x="1572968" y="8532171"/>
            <a:ext cx="3635131" cy="942527"/>
          </a:xfrm>
          <a:prstGeom prst="rect">
            <a:avLst/>
          </a:prstGeom>
        </p:spPr>
        <p:txBody>
          <a:bodyPr lIns="0" tIns="0" rIns="0" bIns="0" rtlCol="0" anchor="t">
            <a:spAutoFit/>
          </a:bodyPr>
          <a:lstStyle/>
          <a:p>
            <a:pPr algn="l">
              <a:lnSpc>
                <a:spcPts val="2312"/>
              </a:lnSpc>
            </a:pPr>
            <a:r>
              <a:rPr lang="en-US" sz="1625">
                <a:solidFill>
                  <a:srgbClr val="3B3535"/>
                </a:solidFill>
                <a:latin typeface="Arimo"/>
                <a:ea typeface="Arimo"/>
                <a:cs typeface="Arimo"/>
                <a:sym typeface="Arimo"/>
              </a:rPr>
              <a:t>Machine learning toolkit for clustering and segmentation analysis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sp>
        <p:nvSpPr>
          <p:cNvPr id="6" name="TextBox 6"/>
          <p:cNvSpPr txBox="1"/>
          <p:nvPr/>
        </p:nvSpPr>
        <p:spPr>
          <a:xfrm>
            <a:off x="893264" y="708717"/>
            <a:ext cx="13663317" cy="887168"/>
          </a:xfrm>
          <a:prstGeom prst="rect">
            <a:avLst/>
          </a:prstGeom>
        </p:spPr>
        <p:txBody>
          <a:bodyPr lIns="0" tIns="0" rIns="0" bIns="0" rtlCol="0" anchor="t">
            <a:spAutoFit/>
          </a:bodyPr>
          <a:lstStyle/>
          <a:p>
            <a:pPr algn="l">
              <a:lnSpc>
                <a:spcPts val="6562"/>
              </a:lnSpc>
            </a:pPr>
            <a:r>
              <a:rPr lang="en-US" sz="5250" b="1">
                <a:solidFill>
                  <a:srgbClr val="1F1E1E"/>
                </a:solidFill>
                <a:latin typeface="Arimo Bold"/>
                <a:ea typeface="Arimo Bold"/>
                <a:cs typeface="Arimo Bold"/>
                <a:sym typeface="Arimo Bold"/>
              </a:rPr>
              <a:t>Data Extraction &amp; Preparation Workflow</a:t>
            </a:r>
          </a:p>
        </p:txBody>
      </p:sp>
      <p:grpSp>
        <p:nvGrpSpPr>
          <p:cNvPr id="7" name="Group 7"/>
          <p:cNvGrpSpPr/>
          <p:nvPr/>
        </p:nvGrpSpPr>
        <p:grpSpPr>
          <a:xfrm>
            <a:off x="1157440" y="2076898"/>
            <a:ext cx="15972977" cy="5993759"/>
            <a:chOff x="0" y="0"/>
            <a:chExt cx="21297303" cy="7991678"/>
          </a:xfrm>
        </p:grpSpPr>
        <p:sp>
          <p:nvSpPr>
            <p:cNvPr id="8" name="Freeform 8" descr="preencoded.png"/>
            <p:cNvSpPr/>
            <p:nvPr/>
          </p:nvSpPr>
          <p:spPr>
            <a:xfrm>
              <a:off x="0" y="0"/>
              <a:ext cx="21297264" cy="7991729"/>
            </a:xfrm>
            <a:custGeom>
              <a:avLst/>
              <a:gdLst/>
              <a:ahLst/>
              <a:cxnLst/>
              <a:rect l="l" t="t" r="r" b="b"/>
              <a:pathLst>
                <a:path w="21297264" h="7991729">
                  <a:moveTo>
                    <a:pt x="0" y="0"/>
                  </a:moveTo>
                  <a:lnTo>
                    <a:pt x="21297264" y="0"/>
                  </a:lnTo>
                  <a:lnTo>
                    <a:pt x="21297264" y="7991729"/>
                  </a:lnTo>
                  <a:lnTo>
                    <a:pt x="0" y="7991729"/>
                  </a:lnTo>
                  <a:lnTo>
                    <a:pt x="0" y="0"/>
                  </a:lnTo>
                  <a:close/>
                </a:path>
              </a:pathLst>
            </a:custGeom>
            <a:blipFill>
              <a:blip r:embed="rId4"/>
              <a:stretch>
                <a:fillRect l="-22" r="-22"/>
              </a:stretch>
            </a:blipFill>
          </p:spPr>
        </p:sp>
      </p:grpSp>
      <p:sp>
        <p:nvSpPr>
          <p:cNvPr id="9" name="Freeform 9" descr="preencoded.png"/>
          <p:cNvSpPr/>
          <p:nvPr/>
        </p:nvSpPr>
        <p:spPr>
          <a:xfrm>
            <a:off x="14798497" y="3603612"/>
            <a:ext cx="825065" cy="825065"/>
          </a:xfrm>
          <a:custGeom>
            <a:avLst/>
            <a:gdLst/>
            <a:ahLst/>
            <a:cxnLst/>
            <a:rect l="l" t="t" r="r" b="b"/>
            <a:pathLst>
              <a:path w="825065" h="825065">
                <a:moveTo>
                  <a:pt x="0" y="0"/>
                </a:moveTo>
                <a:lnTo>
                  <a:pt x="825065" y="0"/>
                </a:lnTo>
                <a:lnTo>
                  <a:pt x="825065" y="825065"/>
                </a:lnTo>
                <a:lnTo>
                  <a:pt x="0" y="825065"/>
                </a:lnTo>
                <a:lnTo>
                  <a:pt x="0" y="0"/>
                </a:lnTo>
                <a:close/>
              </a:path>
            </a:pathLst>
          </a:custGeom>
          <a:blipFill>
            <a:blip r:embed="rId5">
              <a:extLst>
                <a:ext uri="{96DAC541-7B7A-43D3-8B79-37D633B846F1}">
                  <asvg:svgBlip xmlns:asvg="http://schemas.microsoft.com/office/drawing/2016/SVG/main" r:embed="rId6"/>
                </a:ext>
              </a:extLst>
            </a:blip>
            <a:stretch>
              <a:fillRect l="-574" r="-574"/>
            </a:stretch>
          </a:blipFill>
        </p:spPr>
      </p:sp>
      <p:sp>
        <p:nvSpPr>
          <p:cNvPr id="10" name="TextBox 10"/>
          <p:cNvSpPr txBox="1"/>
          <p:nvPr/>
        </p:nvSpPr>
        <p:spPr>
          <a:xfrm>
            <a:off x="14063415" y="6574660"/>
            <a:ext cx="2409187" cy="517169"/>
          </a:xfrm>
          <a:prstGeom prst="rect">
            <a:avLst/>
          </a:prstGeom>
        </p:spPr>
        <p:txBody>
          <a:bodyPr lIns="0" tIns="0" rIns="0" bIns="0" rtlCol="0" anchor="t">
            <a:spAutoFit/>
          </a:bodyPr>
          <a:lstStyle/>
          <a:p>
            <a:pPr algn="ctr">
              <a:lnSpc>
                <a:spcPts val="2187"/>
              </a:lnSpc>
            </a:pPr>
            <a:r>
              <a:rPr lang="en-US" sz="1750" b="1">
                <a:solidFill>
                  <a:srgbClr val="3B3535"/>
                </a:solidFill>
                <a:latin typeface="Arimo Bold"/>
                <a:ea typeface="Arimo Bold"/>
                <a:cs typeface="Arimo Bold"/>
                <a:sym typeface="Arimo Bold"/>
              </a:rPr>
              <a:t>Ready</a:t>
            </a:r>
          </a:p>
        </p:txBody>
      </p:sp>
      <p:sp>
        <p:nvSpPr>
          <p:cNvPr id="11" name="Freeform 11" descr="preencoded.png"/>
          <p:cNvSpPr/>
          <p:nvPr/>
        </p:nvSpPr>
        <p:spPr>
          <a:xfrm>
            <a:off x="11777996" y="3605155"/>
            <a:ext cx="825065" cy="825065"/>
          </a:xfrm>
          <a:custGeom>
            <a:avLst/>
            <a:gdLst/>
            <a:ahLst/>
            <a:cxnLst/>
            <a:rect l="l" t="t" r="r" b="b"/>
            <a:pathLst>
              <a:path w="825065" h="825065">
                <a:moveTo>
                  <a:pt x="0" y="0"/>
                </a:moveTo>
                <a:lnTo>
                  <a:pt x="825065" y="0"/>
                </a:lnTo>
                <a:lnTo>
                  <a:pt x="825065" y="825065"/>
                </a:lnTo>
                <a:lnTo>
                  <a:pt x="0" y="825065"/>
                </a:lnTo>
                <a:lnTo>
                  <a:pt x="0" y="0"/>
                </a:lnTo>
                <a:close/>
              </a:path>
            </a:pathLst>
          </a:custGeom>
          <a:blipFill>
            <a:blip r:embed="rId7">
              <a:extLst>
                <a:ext uri="{96DAC541-7B7A-43D3-8B79-37D633B846F1}">
                  <asvg:svgBlip xmlns:asvg="http://schemas.microsoft.com/office/drawing/2016/SVG/main" r:embed="rId8"/>
                </a:ext>
              </a:extLst>
            </a:blip>
            <a:stretch>
              <a:fillRect t="-1149" b="-1148"/>
            </a:stretch>
          </a:blipFill>
        </p:spPr>
      </p:sp>
      <p:sp>
        <p:nvSpPr>
          <p:cNvPr id="12" name="TextBox 12"/>
          <p:cNvSpPr txBox="1"/>
          <p:nvPr/>
        </p:nvSpPr>
        <p:spPr>
          <a:xfrm>
            <a:off x="11027188" y="6574660"/>
            <a:ext cx="2409187" cy="517169"/>
          </a:xfrm>
          <a:prstGeom prst="rect">
            <a:avLst/>
          </a:prstGeom>
        </p:spPr>
        <p:txBody>
          <a:bodyPr lIns="0" tIns="0" rIns="0" bIns="0" rtlCol="0" anchor="t">
            <a:spAutoFit/>
          </a:bodyPr>
          <a:lstStyle/>
          <a:p>
            <a:pPr algn="ctr">
              <a:lnSpc>
                <a:spcPts val="2187"/>
              </a:lnSpc>
            </a:pPr>
            <a:r>
              <a:rPr lang="en-US" sz="1750" b="1">
                <a:solidFill>
                  <a:srgbClr val="3B3535"/>
                </a:solidFill>
                <a:latin typeface="Arimo Bold"/>
                <a:ea typeface="Arimo Bold"/>
                <a:cs typeface="Arimo Bold"/>
                <a:sym typeface="Arimo Bold"/>
              </a:rPr>
              <a:t>Encode</a:t>
            </a:r>
          </a:p>
        </p:txBody>
      </p:sp>
      <p:sp>
        <p:nvSpPr>
          <p:cNvPr id="13" name="Freeform 13" descr="preencoded.png"/>
          <p:cNvSpPr/>
          <p:nvPr/>
        </p:nvSpPr>
        <p:spPr>
          <a:xfrm>
            <a:off x="8758257" y="3605155"/>
            <a:ext cx="825065" cy="825065"/>
          </a:xfrm>
          <a:custGeom>
            <a:avLst/>
            <a:gdLst/>
            <a:ahLst/>
            <a:cxnLst/>
            <a:rect l="l" t="t" r="r" b="b"/>
            <a:pathLst>
              <a:path w="825065" h="825065">
                <a:moveTo>
                  <a:pt x="0" y="0"/>
                </a:moveTo>
                <a:lnTo>
                  <a:pt x="825065" y="0"/>
                </a:lnTo>
                <a:lnTo>
                  <a:pt x="825065" y="825065"/>
                </a:lnTo>
                <a:lnTo>
                  <a:pt x="0" y="825065"/>
                </a:lnTo>
                <a:lnTo>
                  <a:pt x="0" y="0"/>
                </a:lnTo>
                <a:close/>
              </a:path>
            </a:pathLst>
          </a:custGeom>
          <a:blipFill>
            <a:blip r:embed="rId9">
              <a:extLst>
                <a:ext uri="{96DAC541-7B7A-43D3-8B79-37D633B846F1}">
                  <asvg:svgBlip xmlns:asvg="http://schemas.microsoft.com/office/drawing/2016/SVG/main" r:embed="rId10"/>
                </a:ext>
              </a:extLst>
            </a:blip>
            <a:stretch>
              <a:fillRect t="-33907" b="-33908"/>
            </a:stretch>
          </a:blipFill>
        </p:spPr>
      </p:sp>
      <p:sp>
        <p:nvSpPr>
          <p:cNvPr id="14" name="TextBox 14"/>
          <p:cNvSpPr txBox="1"/>
          <p:nvPr/>
        </p:nvSpPr>
        <p:spPr>
          <a:xfrm>
            <a:off x="8007448" y="6574660"/>
            <a:ext cx="2409187" cy="517169"/>
          </a:xfrm>
          <a:prstGeom prst="rect">
            <a:avLst/>
          </a:prstGeom>
        </p:spPr>
        <p:txBody>
          <a:bodyPr lIns="0" tIns="0" rIns="0" bIns="0" rtlCol="0" anchor="t">
            <a:spAutoFit/>
          </a:bodyPr>
          <a:lstStyle/>
          <a:p>
            <a:pPr algn="ctr">
              <a:lnSpc>
                <a:spcPts val="2187"/>
              </a:lnSpc>
            </a:pPr>
            <a:r>
              <a:rPr lang="en-US" sz="1750" b="1">
                <a:solidFill>
                  <a:srgbClr val="3B3535"/>
                </a:solidFill>
                <a:latin typeface="Arimo Bold"/>
                <a:ea typeface="Arimo Bold"/>
                <a:cs typeface="Arimo Bold"/>
                <a:sym typeface="Arimo Bold"/>
              </a:rPr>
              <a:t>Clean</a:t>
            </a:r>
          </a:p>
        </p:txBody>
      </p:sp>
      <p:sp>
        <p:nvSpPr>
          <p:cNvPr id="15" name="Freeform 15" descr="preencoded.png"/>
          <p:cNvSpPr/>
          <p:nvPr/>
        </p:nvSpPr>
        <p:spPr>
          <a:xfrm>
            <a:off x="5738527" y="3605155"/>
            <a:ext cx="825065" cy="825065"/>
          </a:xfrm>
          <a:custGeom>
            <a:avLst/>
            <a:gdLst/>
            <a:ahLst/>
            <a:cxnLst/>
            <a:rect l="l" t="t" r="r" b="b"/>
            <a:pathLst>
              <a:path w="825065" h="825065">
                <a:moveTo>
                  <a:pt x="0" y="0"/>
                </a:moveTo>
                <a:lnTo>
                  <a:pt x="825065" y="0"/>
                </a:lnTo>
                <a:lnTo>
                  <a:pt x="825065" y="825065"/>
                </a:lnTo>
                <a:lnTo>
                  <a:pt x="0" y="825065"/>
                </a:lnTo>
                <a:lnTo>
                  <a:pt x="0" y="0"/>
                </a:lnTo>
                <a:close/>
              </a:path>
            </a:pathLst>
          </a:custGeom>
          <a:blipFill>
            <a:blip r:embed="rId11">
              <a:extLst>
                <a:ext uri="{96DAC541-7B7A-43D3-8B79-37D633B846F1}">
                  <asvg:svgBlip xmlns:asvg="http://schemas.microsoft.com/office/drawing/2016/SVG/main" r:embed="rId12"/>
                </a:ext>
              </a:extLst>
            </a:blip>
            <a:stretch>
              <a:fillRect t="-6896" b="-6896"/>
            </a:stretch>
          </a:blipFill>
        </p:spPr>
      </p:sp>
      <p:sp>
        <p:nvSpPr>
          <p:cNvPr id="16" name="TextBox 16"/>
          <p:cNvSpPr txBox="1"/>
          <p:nvPr/>
        </p:nvSpPr>
        <p:spPr>
          <a:xfrm>
            <a:off x="4987719" y="6574660"/>
            <a:ext cx="2409187" cy="517169"/>
          </a:xfrm>
          <a:prstGeom prst="rect">
            <a:avLst/>
          </a:prstGeom>
        </p:spPr>
        <p:txBody>
          <a:bodyPr lIns="0" tIns="0" rIns="0" bIns="0" rtlCol="0" anchor="t">
            <a:spAutoFit/>
          </a:bodyPr>
          <a:lstStyle/>
          <a:p>
            <a:pPr algn="ctr">
              <a:lnSpc>
                <a:spcPts val="2187"/>
              </a:lnSpc>
            </a:pPr>
            <a:r>
              <a:rPr lang="en-US" sz="1750" b="1">
                <a:solidFill>
                  <a:srgbClr val="3B3535"/>
                </a:solidFill>
                <a:latin typeface="Arimo Bold"/>
                <a:ea typeface="Arimo Bold"/>
                <a:cs typeface="Arimo Bold"/>
                <a:sym typeface="Arimo Bold"/>
              </a:rPr>
              <a:t>Load</a:t>
            </a:r>
          </a:p>
        </p:txBody>
      </p:sp>
      <p:sp>
        <p:nvSpPr>
          <p:cNvPr id="17" name="Freeform 17" descr="preencoded.png"/>
          <p:cNvSpPr/>
          <p:nvPr/>
        </p:nvSpPr>
        <p:spPr>
          <a:xfrm>
            <a:off x="2702290" y="3605155"/>
            <a:ext cx="825065" cy="825065"/>
          </a:xfrm>
          <a:custGeom>
            <a:avLst/>
            <a:gdLst/>
            <a:ahLst/>
            <a:cxnLst/>
            <a:rect l="l" t="t" r="r" b="b"/>
            <a:pathLst>
              <a:path w="825065" h="825065">
                <a:moveTo>
                  <a:pt x="0" y="0"/>
                </a:moveTo>
                <a:lnTo>
                  <a:pt x="825065" y="0"/>
                </a:lnTo>
                <a:lnTo>
                  <a:pt x="825065" y="825065"/>
                </a:lnTo>
                <a:lnTo>
                  <a:pt x="0" y="825065"/>
                </a:lnTo>
                <a:lnTo>
                  <a:pt x="0" y="0"/>
                </a:lnTo>
                <a:close/>
              </a:path>
            </a:pathLst>
          </a:custGeom>
          <a:blipFill>
            <a:blip r:embed="rId13">
              <a:extLst>
                <a:ext uri="{96DAC541-7B7A-43D3-8B79-37D633B846F1}">
                  <asvg:svgBlip xmlns:asvg="http://schemas.microsoft.com/office/drawing/2016/SVG/main" r:embed="rId14"/>
                </a:ext>
              </a:extLst>
            </a:blip>
            <a:stretch>
              <a:fillRect t="-7471" b="-7470"/>
            </a:stretch>
          </a:blipFill>
        </p:spPr>
      </p:sp>
      <p:sp>
        <p:nvSpPr>
          <p:cNvPr id="18" name="TextBox 18"/>
          <p:cNvSpPr txBox="1"/>
          <p:nvPr/>
        </p:nvSpPr>
        <p:spPr>
          <a:xfrm>
            <a:off x="1901981" y="6574660"/>
            <a:ext cx="2409187" cy="517169"/>
          </a:xfrm>
          <a:prstGeom prst="rect">
            <a:avLst/>
          </a:prstGeom>
        </p:spPr>
        <p:txBody>
          <a:bodyPr lIns="0" tIns="0" rIns="0" bIns="0" rtlCol="0" anchor="t">
            <a:spAutoFit/>
          </a:bodyPr>
          <a:lstStyle/>
          <a:p>
            <a:pPr algn="ctr">
              <a:lnSpc>
                <a:spcPts val="2187"/>
              </a:lnSpc>
            </a:pPr>
            <a:r>
              <a:rPr lang="en-US" sz="1750" b="1">
                <a:solidFill>
                  <a:srgbClr val="3B3535"/>
                </a:solidFill>
                <a:latin typeface="Arimo Bold"/>
                <a:ea typeface="Arimo Bold"/>
                <a:cs typeface="Arimo Bold"/>
                <a:sym typeface="Arimo Bold"/>
              </a:rPr>
              <a:t>Extract</a:t>
            </a:r>
          </a:p>
        </p:txBody>
      </p:sp>
      <p:sp>
        <p:nvSpPr>
          <p:cNvPr id="19" name="TextBox 19"/>
          <p:cNvSpPr txBox="1"/>
          <p:nvPr/>
        </p:nvSpPr>
        <p:spPr>
          <a:xfrm>
            <a:off x="893264" y="8274548"/>
            <a:ext cx="16501472" cy="1256109"/>
          </a:xfrm>
          <a:prstGeom prst="rect">
            <a:avLst/>
          </a:prstGeom>
        </p:spPr>
        <p:txBody>
          <a:bodyPr lIns="0" tIns="0" rIns="0" bIns="0" rtlCol="0" anchor="t">
            <a:spAutoFit/>
          </a:bodyPr>
          <a:lstStyle/>
          <a:p>
            <a:pPr algn="l">
              <a:lnSpc>
                <a:spcPts val="3062"/>
              </a:lnSpc>
            </a:pPr>
            <a:r>
              <a:rPr lang="en-US" sz="2000" dirty="0">
                <a:solidFill>
                  <a:srgbClr val="3B3535"/>
                </a:solidFill>
                <a:latin typeface="Arimo"/>
                <a:ea typeface="Arimo"/>
                <a:cs typeface="Arimo"/>
                <a:sym typeface="Arimo"/>
              </a:rPr>
              <a:t>Our comprehensive data preparation workflow ensured data quality and readiness for advanced analytics. The process included extracting records via SQL queries, cleaning and preprocessing to handle missing values and duplicates, encoding categorical variables for machine learning compatibility, and scaling numerical features to optimize clustering performance.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grpSp>
        <p:nvGrpSpPr>
          <p:cNvPr id="6" name="Group 6"/>
          <p:cNvGrpSpPr/>
          <p:nvPr/>
        </p:nvGrpSpPr>
        <p:grpSpPr>
          <a:xfrm>
            <a:off x="0" y="0"/>
            <a:ext cx="18288000" cy="3385242"/>
            <a:chOff x="0" y="0"/>
            <a:chExt cx="24384000" cy="4513656"/>
          </a:xfrm>
        </p:grpSpPr>
        <p:sp>
          <p:nvSpPr>
            <p:cNvPr id="7" name="Freeform 7" descr="preencoded.png"/>
            <p:cNvSpPr/>
            <p:nvPr/>
          </p:nvSpPr>
          <p:spPr>
            <a:xfrm>
              <a:off x="0" y="0"/>
              <a:ext cx="24384000" cy="4513707"/>
            </a:xfrm>
            <a:custGeom>
              <a:avLst/>
              <a:gdLst/>
              <a:ahLst/>
              <a:cxnLst/>
              <a:rect l="l" t="t" r="r" b="b"/>
              <a:pathLst>
                <a:path w="24384000" h="4513707">
                  <a:moveTo>
                    <a:pt x="0" y="0"/>
                  </a:moveTo>
                  <a:lnTo>
                    <a:pt x="24384000" y="0"/>
                  </a:lnTo>
                  <a:lnTo>
                    <a:pt x="24384000" y="4513707"/>
                  </a:lnTo>
                  <a:lnTo>
                    <a:pt x="0" y="4513707"/>
                  </a:lnTo>
                  <a:lnTo>
                    <a:pt x="0" y="0"/>
                  </a:lnTo>
                  <a:close/>
                </a:path>
              </a:pathLst>
            </a:custGeom>
            <a:blipFill>
              <a:blip r:embed="rId4"/>
              <a:stretch>
                <a:fillRect l="-57" r="-57" b="1"/>
              </a:stretch>
            </a:blipFill>
          </p:spPr>
        </p:sp>
      </p:grpSp>
      <p:sp>
        <p:nvSpPr>
          <p:cNvPr id="8" name="TextBox 8"/>
          <p:cNvSpPr txBox="1"/>
          <p:nvPr/>
        </p:nvSpPr>
        <p:spPr>
          <a:xfrm>
            <a:off x="947890" y="4295032"/>
            <a:ext cx="9325718" cy="957558"/>
          </a:xfrm>
          <a:prstGeom prst="rect">
            <a:avLst/>
          </a:prstGeom>
        </p:spPr>
        <p:txBody>
          <a:bodyPr lIns="0" tIns="0" rIns="0" bIns="0" rtlCol="0" anchor="t">
            <a:spAutoFit/>
          </a:bodyPr>
          <a:lstStyle/>
          <a:p>
            <a:pPr algn="l">
              <a:lnSpc>
                <a:spcPts val="7000"/>
              </a:lnSpc>
            </a:pPr>
            <a:r>
              <a:rPr lang="en-US" sz="5562" b="1">
                <a:solidFill>
                  <a:srgbClr val="1F1E1E"/>
                </a:solidFill>
                <a:latin typeface="Arimo Bold"/>
                <a:ea typeface="Arimo Bold"/>
                <a:cs typeface="Arimo Bold"/>
                <a:sym typeface="Arimo Bold"/>
              </a:rPr>
              <a:t>Exploratory Data Analysis</a:t>
            </a:r>
          </a:p>
        </p:txBody>
      </p:sp>
      <p:sp>
        <p:nvSpPr>
          <p:cNvPr id="9" name="TextBox 9"/>
          <p:cNvSpPr txBox="1"/>
          <p:nvPr/>
        </p:nvSpPr>
        <p:spPr>
          <a:xfrm>
            <a:off x="947890" y="5573020"/>
            <a:ext cx="16392230" cy="519113"/>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Deep dive into customer spending patterns revealed critical insights across multiple dimensions of retail behavior.</a:t>
            </a:r>
          </a:p>
        </p:txBody>
      </p:sp>
      <p:grpSp>
        <p:nvGrpSpPr>
          <p:cNvPr id="10" name="Group 10"/>
          <p:cNvGrpSpPr/>
          <p:nvPr/>
        </p:nvGrpSpPr>
        <p:grpSpPr>
          <a:xfrm>
            <a:off x="943127" y="6392018"/>
            <a:ext cx="5293071" cy="2923137"/>
            <a:chOff x="0" y="0"/>
            <a:chExt cx="7057428" cy="3897516"/>
          </a:xfrm>
        </p:grpSpPr>
        <p:sp>
          <p:nvSpPr>
            <p:cNvPr id="11" name="Freeform 11"/>
            <p:cNvSpPr/>
            <p:nvPr/>
          </p:nvSpPr>
          <p:spPr>
            <a:xfrm>
              <a:off x="6350" y="6350"/>
              <a:ext cx="7044690" cy="3884803"/>
            </a:xfrm>
            <a:custGeom>
              <a:avLst/>
              <a:gdLst/>
              <a:ahLst/>
              <a:cxnLst/>
              <a:rect l="l" t="t" r="r" b="b"/>
              <a:pathLst>
                <a:path w="7044690" h="3884803">
                  <a:moveTo>
                    <a:pt x="0" y="151638"/>
                  </a:moveTo>
                  <a:cubicBezTo>
                    <a:pt x="0" y="67945"/>
                    <a:pt x="67945" y="0"/>
                    <a:pt x="151892" y="0"/>
                  </a:cubicBezTo>
                  <a:lnTo>
                    <a:pt x="6892798" y="0"/>
                  </a:lnTo>
                  <a:cubicBezTo>
                    <a:pt x="6976745" y="0"/>
                    <a:pt x="7044690" y="67945"/>
                    <a:pt x="7044690" y="151638"/>
                  </a:cubicBezTo>
                  <a:lnTo>
                    <a:pt x="7044690" y="3733165"/>
                  </a:lnTo>
                  <a:cubicBezTo>
                    <a:pt x="7044690" y="3816985"/>
                    <a:pt x="6976745" y="3884803"/>
                    <a:pt x="6892798" y="3884803"/>
                  </a:cubicBezTo>
                  <a:lnTo>
                    <a:pt x="151892" y="3884803"/>
                  </a:lnTo>
                  <a:cubicBezTo>
                    <a:pt x="67945" y="3884803"/>
                    <a:pt x="0" y="3816858"/>
                    <a:pt x="0" y="3733165"/>
                  </a:cubicBezTo>
                  <a:close/>
                </a:path>
              </a:pathLst>
            </a:custGeom>
            <a:solidFill>
              <a:srgbClr val="F9D2D6"/>
            </a:solidFill>
            <a:ln w="12700">
              <a:solidFill>
                <a:srgbClr val="000000"/>
              </a:solidFill>
            </a:ln>
          </p:spPr>
        </p:sp>
        <p:sp>
          <p:nvSpPr>
            <p:cNvPr id="12" name="Freeform 12"/>
            <p:cNvSpPr/>
            <p:nvPr/>
          </p:nvSpPr>
          <p:spPr>
            <a:xfrm>
              <a:off x="0" y="0"/>
              <a:ext cx="7057390" cy="3897503"/>
            </a:xfrm>
            <a:custGeom>
              <a:avLst/>
              <a:gdLst/>
              <a:ahLst/>
              <a:cxnLst/>
              <a:rect l="l" t="t" r="r" b="b"/>
              <a:pathLst>
                <a:path w="7057390" h="3897503">
                  <a:moveTo>
                    <a:pt x="0" y="157988"/>
                  </a:moveTo>
                  <a:cubicBezTo>
                    <a:pt x="0" y="70739"/>
                    <a:pt x="70866" y="0"/>
                    <a:pt x="158242" y="0"/>
                  </a:cubicBezTo>
                  <a:lnTo>
                    <a:pt x="6899148" y="0"/>
                  </a:lnTo>
                  <a:lnTo>
                    <a:pt x="6899148" y="6350"/>
                  </a:lnTo>
                  <a:lnTo>
                    <a:pt x="6899148" y="0"/>
                  </a:lnTo>
                  <a:cubicBezTo>
                    <a:pt x="6986524" y="0"/>
                    <a:pt x="7057390" y="70739"/>
                    <a:pt x="7057390" y="157988"/>
                  </a:cubicBezTo>
                  <a:lnTo>
                    <a:pt x="7051040" y="157988"/>
                  </a:lnTo>
                  <a:lnTo>
                    <a:pt x="7057390" y="157988"/>
                  </a:lnTo>
                  <a:lnTo>
                    <a:pt x="7057390" y="3739515"/>
                  </a:lnTo>
                  <a:lnTo>
                    <a:pt x="7051040" y="3739515"/>
                  </a:lnTo>
                  <a:lnTo>
                    <a:pt x="7057390" y="3739515"/>
                  </a:lnTo>
                  <a:cubicBezTo>
                    <a:pt x="7057390" y="3826764"/>
                    <a:pt x="6986524" y="3897503"/>
                    <a:pt x="6899148" y="3897503"/>
                  </a:cubicBezTo>
                  <a:lnTo>
                    <a:pt x="6899148" y="3891153"/>
                  </a:lnTo>
                  <a:lnTo>
                    <a:pt x="6899148" y="3897503"/>
                  </a:lnTo>
                  <a:lnTo>
                    <a:pt x="158242" y="3897503"/>
                  </a:lnTo>
                  <a:lnTo>
                    <a:pt x="158242" y="3891153"/>
                  </a:lnTo>
                  <a:lnTo>
                    <a:pt x="158242" y="3897503"/>
                  </a:lnTo>
                  <a:cubicBezTo>
                    <a:pt x="70866" y="3897503"/>
                    <a:pt x="0" y="3826764"/>
                    <a:pt x="0" y="3739515"/>
                  </a:cubicBezTo>
                  <a:lnTo>
                    <a:pt x="0" y="157988"/>
                  </a:lnTo>
                  <a:lnTo>
                    <a:pt x="6350" y="157988"/>
                  </a:lnTo>
                  <a:lnTo>
                    <a:pt x="0" y="157988"/>
                  </a:lnTo>
                  <a:moveTo>
                    <a:pt x="12700" y="157988"/>
                  </a:moveTo>
                  <a:lnTo>
                    <a:pt x="12700" y="3739515"/>
                  </a:lnTo>
                  <a:lnTo>
                    <a:pt x="6350" y="3739515"/>
                  </a:lnTo>
                  <a:lnTo>
                    <a:pt x="12700" y="3739515"/>
                  </a:lnTo>
                  <a:cubicBezTo>
                    <a:pt x="12700" y="3819779"/>
                    <a:pt x="77851" y="3884803"/>
                    <a:pt x="158242" y="3884803"/>
                  </a:cubicBezTo>
                  <a:lnTo>
                    <a:pt x="6899148" y="3884803"/>
                  </a:lnTo>
                  <a:cubicBezTo>
                    <a:pt x="6979539" y="3884803"/>
                    <a:pt x="7044690" y="3819779"/>
                    <a:pt x="7044690" y="3739515"/>
                  </a:cubicBezTo>
                  <a:lnTo>
                    <a:pt x="7044690" y="157988"/>
                  </a:lnTo>
                  <a:cubicBezTo>
                    <a:pt x="7044690" y="77724"/>
                    <a:pt x="6979539" y="12700"/>
                    <a:pt x="6899148" y="12700"/>
                  </a:cubicBezTo>
                  <a:lnTo>
                    <a:pt x="158242" y="12700"/>
                  </a:lnTo>
                  <a:lnTo>
                    <a:pt x="158242" y="6350"/>
                  </a:lnTo>
                  <a:lnTo>
                    <a:pt x="158242" y="12700"/>
                  </a:lnTo>
                  <a:cubicBezTo>
                    <a:pt x="77851" y="12700"/>
                    <a:pt x="12700" y="77724"/>
                    <a:pt x="12700" y="157988"/>
                  </a:cubicBezTo>
                  <a:close/>
                </a:path>
              </a:pathLst>
            </a:custGeom>
            <a:solidFill>
              <a:srgbClr val="DFB8BC"/>
            </a:solidFill>
            <a:ln w="12700">
              <a:solidFill>
                <a:srgbClr val="000000"/>
              </a:solidFill>
            </a:ln>
          </p:spPr>
        </p:sp>
      </p:grpSp>
      <p:sp>
        <p:nvSpPr>
          <p:cNvPr id="13" name="TextBox 13"/>
          <p:cNvSpPr txBox="1"/>
          <p:nvPr/>
        </p:nvSpPr>
        <p:spPr>
          <a:xfrm>
            <a:off x="1228134" y="6629400"/>
            <a:ext cx="4723057" cy="938213"/>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Spending Pattern Analysis</a:t>
            </a:r>
          </a:p>
        </p:txBody>
      </p:sp>
      <p:sp>
        <p:nvSpPr>
          <p:cNvPr id="14" name="TextBox 14"/>
          <p:cNvSpPr txBox="1"/>
          <p:nvPr/>
        </p:nvSpPr>
        <p:spPr>
          <a:xfrm>
            <a:off x="1228134" y="7644260"/>
            <a:ext cx="4723057" cy="1385887"/>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Identified purchase behaviors across customer demographics and product categories</a:t>
            </a:r>
          </a:p>
        </p:txBody>
      </p:sp>
      <p:grpSp>
        <p:nvGrpSpPr>
          <p:cNvPr id="15" name="Group 15"/>
          <p:cNvGrpSpPr/>
          <p:nvPr/>
        </p:nvGrpSpPr>
        <p:grpSpPr>
          <a:xfrm>
            <a:off x="6497393" y="6392018"/>
            <a:ext cx="5293071" cy="2923137"/>
            <a:chOff x="0" y="0"/>
            <a:chExt cx="7057428" cy="3897516"/>
          </a:xfrm>
        </p:grpSpPr>
        <p:sp>
          <p:nvSpPr>
            <p:cNvPr id="16" name="Freeform 16"/>
            <p:cNvSpPr/>
            <p:nvPr/>
          </p:nvSpPr>
          <p:spPr>
            <a:xfrm>
              <a:off x="6350" y="6350"/>
              <a:ext cx="7044690" cy="3884803"/>
            </a:xfrm>
            <a:custGeom>
              <a:avLst/>
              <a:gdLst/>
              <a:ahLst/>
              <a:cxnLst/>
              <a:rect l="l" t="t" r="r" b="b"/>
              <a:pathLst>
                <a:path w="7044690" h="3884803">
                  <a:moveTo>
                    <a:pt x="0" y="151638"/>
                  </a:moveTo>
                  <a:cubicBezTo>
                    <a:pt x="0" y="67945"/>
                    <a:pt x="67945" y="0"/>
                    <a:pt x="151892" y="0"/>
                  </a:cubicBezTo>
                  <a:lnTo>
                    <a:pt x="6892798" y="0"/>
                  </a:lnTo>
                  <a:cubicBezTo>
                    <a:pt x="6976745" y="0"/>
                    <a:pt x="7044690" y="67945"/>
                    <a:pt x="7044690" y="151638"/>
                  </a:cubicBezTo>
                  <a:lnTo>
                    <a:pt x="7044690" y="3733165"/>
                  </a:lnTo>
                  <a:cubicBezTo>
                    <a:pt x="7044690" y="3816985"/>
                    <a:pt x="6976745" y="3884803"/>
                    <a:pt x="6892798" y="3884803"/>
                  </a:cubicBezTo>
                  <a:lnTo>
                    <a:pt x="151892" y="3884803"/>
                  </a:lnTo>
                  <a:cubicBezTo>
                    <a:pt x="67945" y="3884803"/>
                    <a:pt x="0" y="3816858"/>
                    <a:pt x="0" y="3733165"/>
                  </a:cubicBezTo>
                  <a:close/>
                </a:path>
              </a:pathLst>
            </a:custGeom>
            <a:solidFill>
              <a:srgbClr val="F9D2D6"/>
            </a:solidFill>
            <a:ln w="12700">
              <a:solidFill>
                <a:srgbClr val="000000"/>
              </a:solidFill>
            </a:ln>
          </p:spPr>
        </p:sp>
        <p:sp>
          <p:nvSpPr>
            <p:cNvPr id="17" name="Freeform 17"/>
            <p:cNvSpPr/>
            <p:nvPr/>
          </p:nvSpPr>
          <p:spPr>
            <a:xfrm>
              <a:off x="0" y="0"/>
              <a:ext cx="7057390" cy="3897503"/>
            </a:xfrm>
            <a:custGeom>
              <a:avLst/>
              <a:gdLst/>
              <a:ahLst/>
              <a:cxnLst/>
              <a:rect l="l" t="t" r="r" b="b"/>
              <a:pathLst>
                <a:path w="7057390" h="3897503">
                  <a:moveTo>
                    <a:pt x="0" y="157988"/>
                  </a:moveTo>
                  <a:cubicBezTo>
                    <a:pt x="0" y="70739"/>
                    <a:pt x="70866" y="0"/>
                    <a:pt x="158242" y="0"/>
                  </a:cubicBezTo>
                  <a:lnTo>
                    <a:pt x="6899148" y="0"/>
                  </a:lnTo>
                  <a:lnTo>
                    <a:pt x="6899148" y="6350"/>
                  </a:lnTo>
                  <a:lnTo>
                    <a:pt x="6899148" y="0"/>
                  </a:lnTo>
                  <a:cubicBezTo>
                    <a:pt x="6986524" y="0"/>
                    <a:pt x="7057390" y="70739"/>
                    <a:pt x="7057390" y="157988"/>
                  </a:cubicBezTo>
                  <a:lnTo>
                    <a:pt x="7051040" y="157988"/>
                  </a:lnTo>
                  <a:lnTo>
                    <a:pt x="7057390" y="157988"/>
                  </a:lnTo>
                  <a:lnTo>
                    <a:pt x="7057390" y="3739515"/>
                  </a:lnTo>
                  <a:lnTo>
                    <a:pt x="7051040" y="3739515"/>
                  </a:lnTo>
                  <a:lnTo>
                    <a:pt x="7057390" y="3739515"/>
                  </a:lnTo>
                  <a:cubicBezTo>
                    <a:pt x="7057390" y="3826764"/>
                    <a:pt x="6986524" y="3897503"/>
                    <a:pt x="6899148" y="3897503"/>
                  </a:cubicBezTo>
                  <a:lnTo>
                    <a:pt x="6899148" y="3891153"/>
                  </a:lnTo>
                  <a:lnTo>
                    <a:pt x="6899148" y="3897503"/>
                  </a:lnTo>
                  <a:lnTo>
                    <a:pt x="158242" y="3897503"/>
                  </a:lnTo>
                  <a:lnTo>
                    <a:pt x="158242" y="3891153"/>
                  </a:lnTo>
                  <a:lnTo>
                    <a:pt x="158242" y="3897503"/>
                  </a:lnTo>
                  <a:cubicBezTo>
                    <a:pt x="70866" y="3897503"/>
                    <a:pt x="0" y="3826764"/>
                    <a:pt x="0" y="3739515"/>
                  </a:cubicBezTo>
                  <a:lnTo>
                    <a:pt x="0" y="157988"/>
                  </a:lnTo>
                  <a:lnTo>
                    <a:pt x="6350" y="157988"/>
                  </a:lnTo>
                  <a:lnTo>
                    <a:pt x="0" y="157988"/>
                  </a:lnTo>
                  <a:moveTo>
                    <a:pt x="12700" y="157988"/>
                  </a:moveTo>
                  <a:lnTo>
                    <a:pt x="12700" y="3739515"/>
                  </a:lnTo>
                  <a:lnTo>
                    <a:pt x="6350" y="3739515"/>
                  </a:lnTo>
                  <a:lnTo>
                    <a:pt x="12700" y="3739515"/>
                  </a:lnTo>
                  <a:cubicBezTo>
                    <a:pt x="12700" y="3819779"/>
                    <a:pt x="77851" y="3884803"/>
                    <a:pt x="158242" y="3884803"/>
                  </a:cubicBezTo>
                  <a:lnTo>
                    <a:pt x="6899148" y="3884803"/>
                  </a:lnTo>
                  <a:cubicBezTo>
                    <a:pt x="6979539" y="3884803"/>
                    <a:pt x="7044690" y="3819779"/>
                    <a:pt x="7044690" y="3739515"/>
                  </a:cubicBezTo>
                  <a:lnTo>
                    <a:pt x="7044690" y="157988"/>
                  </a:lnTo>
                  <a:cubicBezTo>
                    <a:pt x="7044690" y="77724"/>
                    <a:pt x="6979539" y="12700"/>
                    <a:pt x="6899148" y="12700"/>
                  </a:cubicBezTo>
                  <a:lnTo>
                    <a:pt x="158242" y="12700"/>
                  </a:lnTo>
                  <a:lnTo>
                    <a:pt x="158242" y="6350"/>
                  </a:lnTo>
                  <a:lnTo>
                    <a:pt x="158242" y="12700"/>
                  </a:lnTo>
                  <a:cubicBezTo>
                    <a:pt x="77851" y="12700"/>
                    <a:pt x="12700" y="77724"/>
                    <a:pt x="12700" y="157988"/>
                  </a:cubicBezTo>
                  <a:close/>
                </a:path>
              </a:pathLst>
            </a:custGeom>
            <a:solidFill>
              <a:srgbClr val="DFB8BC"/>
            </a:solidFill>
            <a:ln w="12700">
              <a:solidFill>
                <a:srgbClr val="000000"/>
              </a:solidFill>
            </a:ln>
          </p:spPr>
        </p:sp>
      </p:grpSp>
      <p:sp>
        <p:nvSpPr>
          <p:cNvPr id="18" name="TextBox 18"/>
          <p:cNvSpPr txBox="1"/>
          <p:nvPr/>
        </p:nvSpPr>
        <p:spPr>
          <a:xfrm>
            <a:off x="6782391" y="6629400"/>
            <a:ext cx="4694930"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Discount Response Study</a:t>
            </a:r>
          </a:p>
        </p:txBody>
      </p:sp>
      <p:sp>
        <p:nvSpPr>
          <p:cNvPr id="19" name="TextBox 19"/>
          <p:cNvSpPr txBox="1"/>
          <p:nvPr/>
        </p:nvSpPr>
        <p:spPr>
          <a:xfrm>
            <a:off x="6782391" y="7198966"/>
            <a:ext cx="4723057" cy="1385887"/>
          </a:xfrm>
          <a:prstGeom prst="rect">
            <a:avLst/>
          </a:prstGeom>
        </p:spPr>
        <p:txBody>
          <a:bodyPr lIns="0" tIns="0" rIns="0" bIns="0" rtlCol="0" anchor="t">
            <a:spAutoFit/>
          </a:bodyPr>
          <a:lstStyle/>
          <a:p>
            <a:pPr algn="l">
              <a:lnSpc>
                <a:spcPts val="3374"/>
              </a:lnSpc>
            </a:pPr>
            <a:r>
              <a:rPr lang="en-US" sz="2125" dirty="0">
                <a:solidFill>
                  <a:srgbClr val="3B3535"/>
                </a:solidFill>
                <a:latin typeface="Arimo"/>
                <a:ea typeface="Arimo"/>
                <a:cs typeface="Arimo"/>
                <a:sym typeface="Arimo"/>
              </a:rPr>
              <a:t>Determined which categories showed strongest positive response to promotional offers</a:t>
            </a:r>
          </a:p>
        </p:txBody>
      </p:sp>
      <p:grpSp>
        <p:nvGrpSpPr>
          <p:cNvPr id="20" name="Group 20"/>
          <p:cNvGrpSpPr/>
          <p:nvPr/>
        </p:nvGrpSpPr>
        <p:grpSpPr>
          <a:xfrm>
            <a:off x="12051659" y="6392018"/>
            <a:ext cx="5293223" cy="2923137"/>
            <a:chOff x="0" y="0"/>
            <a:chExt cx="7057631" cy="3897516"/>
          </a:xfrm>
        </p:grpSpPr>
        <p:sp>
          <p:nvSpPr>
            <p:cNvPr id="21" name="Freeform 21"/>
            <p:cNvSpPr/>
            <p:nvPr/>
          </p:nvSpPr>
          <p:spPr>
            <a:xfrm>
              <a:off x="6350" y="6350"/>
              <a:ext cx="7044944" cy="3884803"/>
            </a:xfrm>
            <a:custGeom>
              <a:avLst/>
              <a:gdLst/>
              <a:ahLst/>
              <a:cxnLst/>
              <a:rect l="l" t="t" r="r" b="b"/>
              <a:pathLst>
                <a:path w="7044944" h="3884803">
                  <a:moveTo>
                    <a:pt x="0" y="151638"/>
                  </a:moveTo>
                  <a:cubicBezTo>
                    <a:pt x="0" y="67945"/>
                    <a:pt x="67945" y="0"/>
                    <a:pt x="151892" y="0"/>
                  </a:cubicBezTo>
                  <a:lnTo>
                    <a:pt x="6893052" y="0"/>
                  </a:lnTo>
                  <a:cubicBezTo>
                    <a:pt x="6976999" y="0"/>
                    <a:pt x="7044944" y="67945"/>
                    <a:pt x="7044944" y="151638"/>
                  </a:cubicBezTo>
                  <a:lnTo>
                    <a:pt x="7044944" y="3733165"/>
                  </a:lnTo>
                  <a:cubicBezTo>
                    <a:pt x="7044944" y="3816985"/>
                    <a:pt x="6976999" y="3884803"/>
                    <a:pt x="6893052" y="3884803"/>
                  </a:cubicBezTo>
                  <a:lnTo>
                    <a:pt x="151892" y="3884803"/>
                  </a:lnTo>
                  <a:cubicBezTo>
                    <a:pt x="67945" y="3884803"/>
                    <a:pt x="0" y="3816858"/>
                    <a:pt x="0" y="3733165"/>
                  </a:cubicBezTo>
                  <a:close/>
                </a:path>
              </a:pathLst>
            </a:custGeom>
            <a:solidFill>
              <a:srgbClr val="F9D2D6"/>
            </a:solidFill>
            <a:ln w="12700">
              <a:solidFill>
                <a:srgbClr val="000000"/>
              </a:solidFill>
            </a:ln>
          </p:spPr>
        </p:sp>
        <p:sp>
          <p:nvSpPr>
            <p:cNvPr id="22" name="Freeform 22"/>
            <p:cNvSpPr/>
            <p:nvPr/>
          </p:nvSpPr>
          <p:spPr>
            <a:xfrm>
              <a:off x="0" y="0"/>
              <a:ext cx="7057644" cy="3897503"/>
            </a:xfrm>
            <a:custGeom>
              <a:avLst/>
              <a:gdLst/>
              <a:ahLst/>
              <a:cxnLst/>
              <a:rect l="l" t="t" r="r" b="b"/>
              <a:pathLst>
                <a:path w="7057644" h="3897503">
                  <a:moveTo>
                    <a:pt x="0" y="157988"/>
                  </a:moveTo>
                  <a:cubicBezTo>
                    <a:pt x="0" y="70739"/>
                    <a:pt x="70866" y="0"/>
                    <a:pt x="158242" y="0"/>
                  </a:cubicBezTo>
                  <a:lnTo>
                    <a:pt x="6899402" y="0"/>
                  </a:lnTo>
                  <a:lnTo>
                    <a:pt x="6899402" y="6350"/>
                  </a:lnTo>
                  <a:lnTo>
                    <a:pt x="6899402" y="0"/>
                  </a:lnTo>
                  <a:cubicBezTo>
                    <a:pt x="6986778" y="0"/>
                    <a:pt x="7057644" y="70739"/>
                    <a:pt x="7057644" y="157988"/>
                  </a:cubicBezTo>
                  <a:lnTo>
                    <a:pt x="7051294" y="157988"/>
                  </a:lnTo>
                  <a:lnTo>
                    <a:pt x="7057644" y="157988"/>
                  </a:lnTo>
                  <a:lnTo>
                    <a:pt x="7057644" y="3739515"/>
                  </a:lnTo>
                  <a:lnTo>
                    <a:pt x="7051294" y="3739515"/>
                  </a:lnTo>
                  <a:lnTo>
                    <a:pt x="7057644" y="3739515"/>
                  </a:lnTo>
                  <a:cubicBezTo>
                    <a:pt x="7057644" y="3826764"/>
                    <a:pt x="6986778" y="3897503"/>
                    <a:pt x="6899402" y="3897503"/>
                  </a:cubicBezTo>
                  <a:lnTo>
                    <a:pt x="6899402" y="3891153"/>
                  </a:lnTo>
                  <a:lnTo>
                    <a:pt x="6899402" y="3897503"/>
                  </a:lnTo>
                  <a:lnTo>
                    <a:pt x="158242" y="3897503"/>
                  </a:lnTo>
                  <a:lnTo>
                    <a:pt x="158242" y="3891153"/>
                  </a:lnTo>
                  <a:lnTo>
                    <a:pt x="158242" y="3897503"/>
                  </a:lnTo>
                  <a:cubicBezTo>
                    <a:pt x="70866" y="3897503"/>
                    <a:pt x="0" y="3826764"/>
                    <a:pt x="0" y="3739515"/>
                  </a:cubicBezTo>
                  <a:lnTo>
                    <a:pt x="0" y="157988"/>
                  </a:lnTo>
                  <a:lnTo>
                    <a:pt x="6350" y="157988"/>
                  </a:lnTo>
                  <a:lnTo>
                    <a:pt x="0" y="157988"/>
                  </a:lnTo>
                  <a:moveTo>
                    <a:pt x="12700" y="157988"/>
                  </a:moveTo>
                  <a:lnTo>
                    <a:pt x="12700" y="3739515"/>
                  </a:lnTo>
                  <a:lnTo>
                    <a:pt x="6350" y="3739515"/>
                  </a:lnTo>
                  <a:lnTo>
                    <a:pt x="12700" y="3739515"/>
                  </a:lnTo>
                  <a:cubicBezTo>
                    <a:pt x="12700" y="3819779"/>
                    <a:pt x="77851" y="3884803"/>
                    <a:pt x="158242" y="3884803"/>
                  </a:cubicBezTo>
                  <a:lnTo>
                    <a:pt x="6899402" y="3884803"/>
                  </a:lnTo>
                  <a:cubicBezTo>
                    <a:pt x="6979793" y="3884803"/>
                    <a:pt x="7044944" y="3819779"/>
                    <a:pt x="7044944" y="3739515"/>
                  </a:cubicBezTo>
                  <a:lnTo>
                    <a:pt x="7044944" y="157988"/>
                  </a:lnTo>
                  <a:cubicBezTo>
                    <a:pt x="7044944" y="77724"/>
                    <a:pt x="6979793" y="12700"/>
                    <a:pt x="6899402" y="12700"/>
                  </a:cubicBezTo>
                  <a:lnTo>
                    <a:pt x="158242" y="12700"/>
                  </a:lnTo>
                  <a:lnTo>
                    <a:pt x="158242" y="6350"/>
                  </a:lnTo>
                  <a:lnTo>
                    <a:pt x="158242" y="12700"/>
                  </a:lnTo>
                  <a:cubicBezTo>
                    <a:pt x="77851" y="12700"/>
                    <a:pt x="12700" y="77724"/>
                    <a:pt x="12700" y="157988"/>
                  </a:cubicBezTo>
                  <a:close/>
                </a:path>
              </a:pathLst>
            </a:custGeom>
            <a:solidFill>
              <a:srgbClr val="DFB8BC"/>
            </a:solidFill>
            <a:ln w="12700">
              <a:solidFill>
                <a:srgbClr val="000000"/>
              </a:solidFill>
            </a:ln>
          </p:spPr>
        </p:sp>
      </p:grpSp>
      <p:sp>
        <p:nvSpPr>
          <p:cNvPr id="23" name="TextBox 23"/>
          <p:cNvSpPr txBox="1"/>
          <p:nvPr/>
        </p:nvSpPr>
        <p:spPr>
          <a:xfrm>
            <a:off x="12336666" y="6629400"/>
            <a:ext cx="3982345"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Multi-Factor Behavior</a:t>
            </a:r>
          </a:p>
        </p:txBody>
      </p:sp>
      <p:sp>
        <p:nvSpPr>
          <p:cNvPr id="24" name="TextBox 24"/>
          <p:cNvSpPr txBox="1"/>
          <p:nvPr/>
        </p:nvSpPr>
        <p:spPr>
          <a:xfrm>
            <a:off x="12336666" y="7198966"/>
            <a:ext cx="4723209" cy="1385887"/>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Analyzed spending variations by age groups, seasonal trends, and geographic location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sp>
        <p:nvSpPr>
          <p:cNvPr id="6" name="TextBox 6"/>
          <p:cNvSpPr txBox="1"/>
          <p:nvPr/>
        </p:nvSpPr>
        <p:spPr>
          <a:xfrm>
            <a:off x="841172" y="785517"/>
            <a:ext cx="10537184" cy="838200"/>
          </a:xfrm>
          <a:prstGeom prst="rect">
            <a:avLst/>
          </a:prstGeom>
        </p:spPr>
        <p:txBody>
          <a:bodyPr lIns="0" tIns="0" rIns="0" bIns="0" rtlCol="0" anchor="t">
            <a:spAutoFit/>
          </a:bodyPr>
          <a:lstStyle/>
          <a:p>
            <a:pPr algn="l">
              <a:lnSpc>
                <a:spcPts val="6187"/>
              </a:lnSpc>
            </a:pPr>
            <a:r>
              <a:rPr lang="en-US" sz="4937" b="1">
                <a:solidFill>
                  <a:srgbClr val="1F1E1E"/>
                </a:solidFill>
                <a:latin typeface="Arimo Bold"/>
                <a:ea typeface="Arimo Bold"/>
                <a:cs typeface="Arimo Bold"/>
                <a:sym typeface="Arimo Bold"/>
              </a:rPr>
              <a:t>Customer Segmentation Results</a:t>
            </a:r>
          </a:p>
        </p:txBody>
      </p:sp>
      <p:sp>
        <p:nvSpPr>
          <p:cNvPr id="7" name="TextBox 7"/>
          <p:cNvSpPr txBox="1"/>
          <p:nvPr/>
        </p:nvSpPr>
        <p:spPr>
          <a:xfrm>
            <a:off x="841172" y="2137772"/>
            <a:ext cx="3162300" cy="414338"/>
          </a:xfrm>
          <a:prstGeom prst="rect">
            <a:avLst/>
          </a:prstGeom>
        </p:spPr>
        <p:txBody>
          <a:bodyPr lIns="0" tIns="0" rIns="0" bIns="0" rtlCol="0" anchor="t">
            <a:spAutoFit/>
          </a:bodyPr>
          <a:lstStyle/>
          <a:p>
            <a:pPr algn="l">
              <a:lnSpc>
                <a:spcPts val="3062"/>
              </a:lnSpc>
            </a:pPr>
            <a:r>
              <a:rPr lang="en-US" sz="2437" b="1">
                <a:solidFill>
                  <a:srgbClr val="1F1E1E"/>
                </a:solidFill>
                <a:latin typeface="Arimo Bold"/>
                <a:ea typeface="Arimo Bold"/>
                <a:cs typeface="Arimo Bold"/>
                <a:sym typeface="Arimo Bold"/>
              </a:rPr>
              <a:t>Methodology</a:t>
            </a:r>
          </a:p>
        </p:txBody>
      </p:sp>
      <p:sp>
        <p:nvSpPr>
          <p:cNvPr id="8" name="TextBox 8"/>
          <p:cNvSpPr txBox="1"/>
          <p:nvPr/>
        </p:nvSpPr>
        <p:spPr>
          <a:xfrm>
            <a:off x="841172" y="2679649"/>
            <a:ext cx="8009630" cy="1537097"/>
          </a:xfrm>
          <a:prstGeom prst="rect">
            <a:avLst/>
          </a:prstGeom>
        </p:spPr>
        <p:txBody>
          <a:bodyPr lIns="0" tIns="0" rIns="0" bIns="0" rtlCol="0" anchor="t">
            <a:spAutoFit/>
          </a:bodyPr>
          <a:lstStyle/>
          <a:p>
            <a:pPr algn="l">
              <a:lnSpc>
                <a:spcPts val="2812"/>
              </a:lnSpc>
            </a:pPr>
            <a:r>
              <a:rPr lang="en-US" sz="1874">
                <a:solidFill>
                  <a:srgbClr val="3B3535"/>
                </a:solidFill>
                <a:latin typeface="Arimo"/>
                <a:ea typeface="Arimo"/>
                <a:cs typeface="Arimo"/>
                <a:sym typeface="Arimo"/>
              </a:rPr>
              <a:t>K-Means clustering algorithm was applied to segment customers based on three key dimensions: age, purchase amount, and previous purchase history. This unsupervised learning approach revealed natural groupings within the customer base.</a:t>
            </a:r>
          </a:p>
        </p:txBody>
      </p:sp>
      <p:sp>
        <p:nvSpPr>
          <p:cNvPr id="9" name="TextBox 9"/>
          <p:cNvSpPr txBox="1"/>
          <p:nvPr/>
        </p:nvSpPr>
        <p:spPr>
          <a:xfrm>
            <a:off x="841172" y="4410970"/>
            <a:ext cx="3587953" cy="414338"/>
          </a:xfrm>
          <a:prstGeom prst="rect">
            <a:avLst/>
          </a:prstGeom>
        </p:spPr>
        <p:txBody>
          <a:bodyPr lIns="0" tIns="0" rIns="0" bIns="0" rtlCol="0" anchor="t">
            <a:spAutoFit/>
          </a:bodyPr>
          <a:lstStyle/>
          <a:p>
            <a:pPr algn="l">
              <a:lnSpc>
                <a:spcPts val="3062"/>
              </a:lnSpc>
            </a:pPr>
            <a:r>
              <a:rPr lang="en-US" sz="2437" b="1">
                <a:solidFill>
                  <a:srgbClr val="1F1E1E"/>
                </a:solidFill>
                <a:latin typeface="Arimo Bold"/>
                <a:ea typeface="Arimo Bold"/>
                <a:cs typeface="Arimo Bold"/>
                <a:sym typeface="Arimo Bold"/>
              </a:rPr>
              <a:t>Segmentation Factors</a:t>
            </a:r>
          </a:p>
        </p:txBody>
      </p:sp>
      <p:sp>
        <p:nvSpPr>
          <p:cNvPr id="10" name="TextBox 10"/>
          <p:cNvSpPr txBox="1"/>
          <p:nvPr/>
        </p:nvSpPr>
        <p:spPr>
          <a:xfrm>
            <a:off x="841172" y="4952848"/>
            <a:ext cx="8009630" cy="1174423"/>
          </a:xfrm>
          <a:prstGeom prst="rect">
            <a:avLst/>
          </a:prstGeom>
        </p:spPr>
        <p:txBody>
          <a:bodyPr lIns="0" tIns="0" rIns="0" bIns="0" rtlCol="0" anchor="t">
            <a:spAutoFit/>
          </a:bodyPr>
          <a:lstStyle/>
          <a:p>
            <a:pPr marL="282773" lvl="1" indent="-141387" algn="l">
              <a:lnSpc>
                <a:spcPts val="2812"/>
              </a:lnSpc>
              <a:buFont typeface="Arial"/>
              <a:buChar char="•"/>
            </a:pPr>
            <a:r>
              <a:rPr lang="en-US" sz="1874">
                <a:solidFill>
                  <a:srgbClr val="3B3535"/>
                </a:solidFill>
                <a:latin typeface="Arimo"/>
                <a:ea typeface="Arimo"/>
                <a:cs typeface="Arimo"/>
                <a:sym typeface="Arimo"/>
              </a:rPr>
              <a:t>Customer age demographics</a:t>
            </a:r>
          </a:p>
          <a:p>
            <a:pPr marL="282773" lvl="1" indent="-141387" algn="l">
              <a:lnSpc>
                <a:spcPts val="2812"/>
              </a:lnSpc>
              <a:buFont typeface="Arial"/>
              <a:buChar char="•"/>
            </a:pPr>
            <a:r>
              <a:rPr lang="en-US" sz="1874">
                <a:solidFill>
                  <a:srgbClr val="3B3535"/>
                </a:solidFill>
                <a:latin typeface="Arimo"/>
                <a:ea typeface="Arimo"/>
                <a:cs typeface="Arimo"/>
                <a:sym typeface="Arimo"/>
              </a:rPr>
              <a:t>Average purchase amount</a:t>
            </a:r>
          </a:p>
          <a:p>
            <a:pPr marL="282773" lvl="1" indent="-141387" algn="l">
              <a:lnSpc>
                <a:spcPts val="2812"/>
              </a:lnSpc>
              <a:buFont typeface="Arial"/>
              <a:buChar char="•"/>
            </a:pPr>
            <a:r>
              <a:rPr lang="en-US" sz="1874">
                <a:solidFill>
                  <a:srgbClr val="3B3535"/>
                </a:solidFill>
                <a:latin typeface="Arimo"/>
                <a:ea typeface="Arimo"/>
                <a:cs typeface="Arimo"/>
                <a:sym typeface="Arimo"/>
              </a:rPr>
              <a:t>Historical purchase frequency</a:t>
            </a:r>
          </a:p>
        </p:txBody>
      </p:sp>
      <p:grpSp>
        <p:nvGrpSpPr>
          <p:cNvPr id="11" name="Group 11"/>
          <p:cNvGrpSpPr/>
          <p:nvPr/>
        </p:nvGrpSpPr>
        <p:grpSpPr>
          <a:xfrm>
            <a:off x="9273626" y="1943548"/>
            <a:ext cx="8355806" cy="7510310"/>
            <a:chOff x="0" y="0"/>
            <a:chExt cx="11141075" cy="10013747"/>
          </a:xfrm>
        </p:grpSpPr>
        <p:sp>
          <p:nvSpPr>
            <p:cNvPr id="12" name="Freeform 12"/>
            <p:cNvSpPr/>
            <p:nvPr/>
          </p:nvSpPr>
          <p:spPr>
            <a:xfrm>
              <a:off x="0" y="0"/>
              <a:ext cx="11141075" cy="10013823"/>
            </a:xfrm>
            <a:custGeom>
              <a:avLst/>
              <a:gdLst/>
              <a:ahLst/>
              <a:cxnLst/>
              <a:rect l="l" t="t" r="r" b="b"/>
              <a:pathLst>
                <a:path w="11141075" h="10013823">
                  <a:moveTo>
                    <a:pt x="0" y="230759"/>
                  </a:moveTo>
                  <a:cubicBezTo>
                    <a:pt x="0" y="103251"/>
                    <a:pt x="103251" y="0"/>
                    <a:pt x="230759" y="0"/>
                  </a:cubicBezTo>
                  <a:lnTo>
                    <a:pt x="10910316" y="0"/>
                  </a:lnTo>
                  <a:cubicBezTo>
                    <a:pt x="11037698" y="0"/>
                    <a:pt x="11141075" y="103251"/>
                    <a:pt x="11141075" y="230759"/>
                  </a:cubicBezTo>
                  <a:lnTo>
                    <a:pt x="11141075" y="9783064"/>
                  </a:lnTo>
                  <a:cubicBezTo>
                    <a:pt x="11141075" y="9910445"/>
                    <a:pt x="11037824" y="10013823"/>
                    <a:pt x="10910316" y="10013823"/>
                  </a:cubicBezTo>
                  <a:lnTo>
                    <a:pt x="230759" y="10013823"/>
                  </a:lnTo>
                  <a:cubicBezTo>
                    <a:pt x="103251" y="10013696"/>
                    <a:pt x="0" y="9910445"/>
                    <a:pt x="0" y="9783064"/>
                  </a:cubicBezTo>
                  <a:close/>
                </a:path>
              </a:pathLst>
            </a:custGeom>
            <a:solidFill>
              <a:srgbClr val="DA1B2E"/>
            </a:solidFill>
            <a:ln w="12700">
              <a:solidFill>
                <a:srgbClr val="000000"/>
              </a:solidFill>
            </a:ln>
          </p:spPr>
          <p:txBody>
            <a:bodyPr/>
            <a:lstStyle/>
            <a:p>
              <a:endParaRPr lang="en-IN" dirty="0"/>
            </a:p>
          </p:txBody>
        </p:sp>
      </p:grpSp>
      <p:sp>
        <p:nvSpPr>
          <p:cNvPr id="13" name="TextBox 13"/>
          <p:cNvSpPr txBox="1"/>
          <p:nvPr/>
        </p:nvSpPr>
        <p:spPr>
          <a:xfrm>
            <a:off x="9513837" y="2109197"/>
            <a:ext cx="7875384" cy="1312659"/>
          </a:xfrm>
          <a:prstGeom prst="rect">
            <a:avLst/>
          </a:prstGeom>
        </p:spPr>
        <p:txBody>
          <a:bodyPr lIns="0" tIns="0" rIns="0" bIns="0" rtlCol="0" anchor="t">
            <a:spAutoFit/>
          </a:bodyPr>
          <a:lstStyle/>
          <a:p>
            <a:pPr algn="l">
              <a:lnSpc>
                <a:spcPts val="4937"/>
              </a:lnSpc>
            </a:pPr>
            <a:r>
              <a:rPr lang="en-US" sz="3937" b="1" dirty="0">
                <a:solidFill>
                  <a:srgbClr val="FFFFFF"/>
                </a:solidFill>
                <a:latin typeface="Arimo Bold"/>
                <a:ea typeface="Arimo Bold"/>
                <a:cs typeface="Arimo Bold"/>
                <a:sym typeface="Arimo Bold"/>
              </a:rPr>
              <a:t>3 Distinct Customer Clusters Identified</a:t>
            </a:r>
          </a:p>
        </p:txBody>
      </p:sp>
      <p:sp>
        <p:nvSpPr>
          <p:cNvPr id="14" name="TextBox 14"/>
          <p:cNvSpPr txBox="1"/>
          <p:nvPr/>
        </p:nvSpPr>
        <p:spPr>
          <a:xfrm>
            <a:off x="9525797" y="3638096"/>
            <a:ext cx="240211" cy="323999"/>
          </a:xfrm>
          <a:prstGeom prst="rect">
            <a:avLst/>
          </a:prstGeom>
        </p:spPr>
        <p:txBody>
          <a:bodyPr lIns="0" tIns="0" rIns="0" bIns="0" rtlCol="0" anchor="t">
            <a:spAutoFit/>
          </a:bodyPr>
          <a:lstStyle/>
          <a:p>
            <a:pPr algn="l">
              <a:lnSpc>
                <a:spcPts val="2812"/>
              </a:lnSpc>
            </a:pPr>
            <a:r>
              <a:rPr lang="en-US" sz="1874" dirty="0">
                <a:solidFill>
                  <a:srgbClr val="FFFFFF"/>
                </a:solidFill>
                <a:latin typeface="Arimo"/>
                <a:ea typeface="Arimo"/>
                <a:cs typeface="Arimo"/>
                <a:sym typeface="Arimo"/>
              </a:rPr>
              <a:t>1</a:t>
            </a:r>
          </a:p>
        </p:txBody>
      </p:sp>
      <p:grpSp>
        <p:nvGrpSpPr>
          <p:cNvPr id="15" name="Group 15"/>
          <p:cNvGrpSpPr/>
          <p:nvPr/>
        </p:nvGrpSpPr>
        <p:grpSpPr>
          <a:xfrm>
            <a:off x="9513837" y="4041429"/>
            <a:ext cx="7875384" cy="28575"/>
            <a:chOff x="0" y="0"/>
            <a:chExt cx="10500512" cy="38100"/>
          </a:xfrm>
        </p:grpSpPr>
        <p:sp>
          <p:nvSpPr>
            <p:cNvPr id="16" name="Freeform 16"/>
            <p:cNvSpPr/>
            <p:nvPr/>
          </p:nvSpPr>
          <p:spPr>
            <a:xfrm>
              <a:off x="0" y="0"/>
              <a:ext cx="10500487" cy="38100"/>
            </a:xfrm>
            <a:custGeom>
              <a:avLst/>
              <a:gdLst/>
              <a:ahLst/>
              <a:cxnLst/>
              <a:rect l="l" t="t" r="r" b="b"/>
              <a:pathLst>
                <a:path w="10500487" h="38100">
                  <a:moveTo>
                    <a:pt x="0" y="0"/>
                  </a:moveTo>
                  <a:lnTo>
                    <a:pt x="10500487" y="0"/>
                  </a:lnTo>
                  <a:lnTo>
                    <a:pt x="10500487" y="38100"/>
                  </a:lnTo>
                  <a:lnTo>
                    <a:pt x="0" y="38100"/>
                  </a:lnTo>
                  <a:close/>
                </a:path>
              </a:pathLst>
            </a:custGeom>
            <a:solidFill>
              <a:srgbClr val="DA1B2E"/>
            </a:solidFill>
            <a:ln w="12700">
              <a:solidFill>
                <a:srgbClr val="000000"/>
              </a:solidFill>
            </a:ln>
          </p:spPr>
        </p:sp>
      </p:grpSp>
      <p:sp>
        <p:nvSpPr>
          <p:cNvPr id="17" name="TextBox 17"/>
          <p:cNvSpPr txBox="1"/>
          <p:nvPr/>
        </p:nvSpPr>
        <p:spPr>
          <a:xfrm>
            <a:off x="9513837" y="4199630"/>
            <a:ext cx="3686918" cy="414338"/>
          </a:xfrm>
          <a:prstGeom prst="rect">
            <a:avLst/>
          </a:prstGeom>
        </p:spPr>
        <p:txBody>
          <a:bodyPr lIns="0" tIns="0" rIns="0" bIns="0" rtlCol="0" anchor="t">
            <a:spAutoFit/>
          </a:bodyPr>
          <a:lstStyle/>
          <a:p>
            <a:pPr algn="l">
              <a:lnSpc>
                <a:spcPts val="3062"/>
              </a:lnSpc>
            </a:pPr>
            <a:r>
              <a:rPr lang="en-US" sz="2437" b="1">
                <a:solidFill>
                  <a:srgbClr val="FFFFFF"/>
                </a:solidFill>
                <a:latin typeface="Arimo Bold"/>
                <a:ea typeface="Arimo Bold"/>
                <a:cs typeface="Arimo Bold"/>
                <a:sym typeface="Arimo Bold"/>
              </a:rPr>
              <a:t>High-Value Customers</a:t>
            </a:r>
          </a:p>
        </p:txBody>
      </p:sp>
      <p:sp>
        <p:nvSpPr>
          <p:cNvPr id="18" name="TextBox 18"/>
          <p:cNvSpPr txBox="1"/>
          <p:nvPr/>
        </p:nvSpPr>
        <p:spPr>
          <a:xfrm>
            <a:off x="9513837" y="4741516"/>
            <a:ext cx="7875384" cy="448570"/>
          </a:xfrm>
          <a:prstGeom prst="rect">
            <a:avLst/>
          </a:prstGeom>
        </p:spPr>
        <p:txBody>
          <a:bodyPr lIns="0" tIns="0" rIns="0" bIns="0" rtlCol="0" anchor="t">
            <a:spAutoFit/>
          </a:bodyPr>
          <a:lstStyle/>
          <a:p>
            <a:pPr algn="l">
              <a:lnSpc>
                <a:spcPts val="2812"/>
              </a:lnSpc>
            </a:pPr>
            <a:r>
              <a:rPr lang="en-US" sz="1874">
                <a:solidFill>
                  <a:srgbClr val="FFFFFF"/>
                </a:solidFill>
                <a:latin typeface="Arimo"/>
                <a:ea typeface="Arimo"/>
                <a:cs typeface="Arimo"/>
                <a:sym typeface="Arimo"/>
              </a:rPr>
              <a:t>Premium spenders with large transaction sizes</a:t>
            </a:r>
          </a:p>
        </p:txBody>
      </p:sp>
      <p:sp>
        <p:nvSpPr>
          <p:cNvPr id="19" name="TextBox 19"/>
          <p:cNvSpPr txBox="1"/>
          <p:nvPr/>
        </p:nvSpPr>
        <p:spPr>
          <a:xfrm>
            <a:off x="9533172" y="5541888"/>
            <a:ext cx="240211" cy="323999"/>
          </a:xfrm>
          <a:prstGeom prst="rect">
            <a:avLst/>
          </a:prstGeom>
        </p:spPr>
        <p:txBody>
          <a:bodyPr lIns="0" tIns="0" rIns="0" bIns="0" rtlCol="0" anchor="t">
            <a:spAutoFit/>
          </a:bodyPr>
          <a:lstStyle/>
          <a:p>
            <a:pPr algn="l">
              <a:lnSpc>
                <a:spcPts val="2812"/>
              </a:lnSpc>
            </a:pPr>
            <a:r>
              <a:rPr lang="en-US" sz="1874" dirty="0">
                <a:solidFill>
                  <a:srgbClr val="FFFFFF"/>
                </a:solidFill>
                <a:latin typeface="Arimo"/>
                <a:ea typeface="Arimo"/>
                <a:cs typeface="Arimo"/>
                <a:sym typeface="Arimo"/>
              </a:rPr>
              <a:t>2</a:t>
            </a:r>
          </a:p>
        </p:txBody>
      </p:sp>
      <p:grpSp>
        <p:nvGrpSpPr>
          <p:cNvPr id="20" name="Group 20"/>
          <p:cNvGrpSpPr/>
          <p:nvPr/>
        </p:nvGrpSpPr>
        <p:grpSpPr>
          <a:xfrm>
            <a:off x="9513837" y="5963241"/>
            <a:ext cx="7875384" cy="28575"/>
            <a:chOff x="0" y="0"/>
            <a:chExt cx="10500512" cy="38100"/>
          </a:xfrm>
        </p:grpSpPr>
        <p:sp>
          <p:nvSpPr>
            <p:cNvPr id="21" name="Freeform 21"/>
            <p:cNvSpPr/>
            <p:nvPr/>
          </p:nvSpPr>
          <p:spPr>
            <a:xfrm>
              <a:off x="0" y="0"/>
              <a:ext cx="10500487" cy="38100"/>
            </a:xfrm>
            <a:custGeom>
              <a:avLst/>
              <a:gdLst/>
              <a:ahLst/>
              <a:cxnLst/>
              <a:rect l="l" t="t" r="r" b="b"/>
              <a:pathLst>
                <a:path w="10500487" h="38100">
                  <a:moveTo>
                    <a:pt x="0" y="0"/>
                  </a:moveTo>
                  <a:lnTo>
                    <a:pt x="10500487" y="0"/>
                  </a:lnTo>
                  <a:lnTo>
                    <a:pt x="10500487" y="38100"/>
                  </a:lnTo>
                  <a:lnTo>
                    <a:pt x="0" y="38100"/>
                  </a:lnTo>
                  <a:close/>
                </a:path>
              </a:pathLst>
            </a:custGeom>
            <a:solidFill>
              <a:srgbClr val="DA1B2E"/>
            </a:solidFill>
            <a:ln w="12700">
              <a:solidFill>
                <a:srgbClr val="000000"/>
              </a:solidFill>
            </a:ln>
          </p:spPr>
        </p:sp>
      </p:grpSp>
      <p:sp>
        <p:nvSpPr>
          <p:cNvPr id="22" name="TextBox 22"/>
          <p:cNvSpPr txBox="1"/>
          <p:nvPr/>
        </p:nvSpPr>
        <p:spPr>
          <a:xfrm>
            <a:off x="9513837" y="5972489"/>
            <a:ext cx="4989614" cy="414338"/>
          </a:xfrm>
          <a:prstGeom prst="rect">
            <a:avLst/>
          </a:prstGeom>
        </p:spPr>
        <p:txBody>
          <a:bodyPr lIns="0" tIns="0" rIns="0" bIns="0" rtlCol="0" anchor="t">
            <a:spAutoFit/>
          </a:bodyPr>
          <a:lstStyle/>
          <a:p>
            <a:pPr algn="l">
              <a:lnSpc>
                <a:spcPts val="3062"/>
              </a:lnSpc>
            </a:pPr>
            <a:r>
              <a:rPr lang="en-US" sz="2437" b="1">
                <a:solidFill>
                  <a:srgbClr val="FFFFFF"/>
                </a:solidFill>
                <a:latin typeface="Arimo Bold"/>
                <a:ea typeface="Arimo Bold"/>
                <a:cs typeface="Arimo Bold"/>
                <a:sym typeface="Arimo Bold"/>
              </a:rPr>
              <a:t>Discount-Sensitive Customers</a:t>
            </a:r>
          </a:p>
        </p:txBody>
      </p:sp>
      <p:sp>
        <p:nvSpPr>
          <p:cNvPr id="23" name="TextBox 23"/>
          <p:cNvSpPr txBox="1"/>
          <p:nvPr/>
        </p:nvSpPr>
        <p:spPr>
          <a:xfrm>
            <a:off x="9513837" y="6514376"/>
            <a:ext cx="7875384" cy="448570"/>
          </a:xfrm>
          <a:prstGeom prst="rect">
            <a:avLst/>
          </a:prstGeom>
        </p:spPr>
        <p:txBody>
          <a:bodyPr lIns="0" tIns="0" rIns="0" bIns="0" rtlCol="0" anchor="t">
            <a:spAutoFit/>
          </a:bodyPr>
          <a:lstStyle/>
          <a:p>
            <a:pPr algn="l">
              <a:lnSpc>
                <a:spcPts val="2812"/>
              </a:lnSpc>
            </a:pPr>
            <a:r>
              <a:rPr lang="en-US" sz="1874">
                <a:solidFill>
                  <a:srgbClr val="FFFFFF"/>
                </a:solidFill>
                <a:latin typeface="Arimo"/>
                <a:ea typeface="Arimo"/>
                <a:cs typeface="Arimo"/>
                <a:sym typeface="Arimo"/>
              </a:rPr>
              <a:t>Price-conscious shoppers responding to promotions</a:t>
            </a:r>
          </a:p>
        </p:txBody>
      </p:sp>
      <p:sp>
        <p:nvSpPr>
          <p:cNvPr id="24" name="TextBox 24"/>
          <p:cNvSpPr txBox="1"/>
          <p:nvPr/>
        </p:nvSpPr>
        <p:spPr>
          <a:xfrm>
            <a:off x="9557092" y="7339138"/>
            <a:ext cx="240211" cy="323999"/>
          </a:xfrm>
          <a:prstGeom prst="rect">
            <a:avLst/>
          </a:prstGeom>
        </p:spPr>
        <p:txBody>
          <a:bodyPr lIns="0" tIns="0" rIns="0" bIns="0" rtlCol="0" anchor="t">
            <a:spAutoFit/>
          </a:bodyPr>
          <a:lstStyle/>
          <a:p>
            <a:pPr algn="l">
              <a:lnSpc>
                <a:spcPts val="2812"/>
              </a:lnSpc>
            </a:pPr>
            <a:r>
              <a:rPr lang="en-US" sz="1874" dirty="0">
                <a:solidFill>
                  <a:srgbClr val="FFFFFF"/>
                </a:solidFill>
                <a:latin typeface="Arimo"/>
                <a:ea typeface="Arimo"/>
                <a:cs typeface="Arimo"/>
                <a:sym typeface="Arimo"/>
              </a:rPr>
              <a:t>3</a:t>
            </a:r>
          </a:p>
        </p:txBody>
      </p:sp>
      <p:grpSp>
        <p:nvGrpSpPr>
          <p:cNvPr id="25" name="Group 25"/>
          <p:cNvGrpSpPr/>
          <p:nvPr/>
        </p:nvGrpSpPr>
        <p:grpSpPr>
          <a:xfrm>
            <a:off x="9513837" y="7736110"/>
            <a:ext cx="7875384" cy="28575"/>
            <a:chOff x="0" y="0"/>
            <a:chExt cx="10500512" cy="38100"/>
          </a:xfrm>
        </p:grpSpPr>
        <p:sp>
          <p:nvSpPr>
            <p:cNvPr id="26" name="Freeform 26"/>
            <p:cNvSpPr/>
            <p:nvPr/>
          </p:nvSpPr>
          <p:spPr>
            <a:xfrm>
              <a:off x="0" y="0"/>
              <a:ext cx="10500487" cy="38100"/>
            </a:xfrm>
            <a:custGeom>
              <a:avLst/>
              <a:gdLst/>
              <a:ahLst/>
              <a:cxnLst/>
              <a:rect l="l" t="t" r="r" b="b"/>
              <a:pathLst>
                <a:path w="10500487" h="38100">
                  <a:moveTo>
                    <a:pt x="0" y="0"/>
                  </a:moveTo>
                  <a:lnTo>
                    <a:pt x="10500487" y="0"/>
                  </a:lnTo>
                  <a:lnTo>
                    <a:pt x="10500487" y="38100"/>
                  </a:lnTo>
                  <a:lnTo>
                    <a:pt x="0" y="38100"/>
                  </a:lnTo>
                  <a:close/>
                </a:path>
              </a:pathLst>
            </a:custGeom>
            <a:solidFill>
              <a:srgbClr val="DA1B2E"/>
            </a:solidFill>
            <a:ln w="12700">
              <a:solidFill>
                <a:srgbClr val="000000"/>
              </a:solidFill>
            </a:ln>
          </p:spPr>
        </p:sp>
      </p:grpSp>
      <p:sp>
        <p:nvSpPr>
          <p:cNvPr id="27" name="TextBox 27"/>
          <p:cNvSpPr txBox="1"/>
          <p:nvPr/>
        </p:nvSpPr>
        <p:spPr>
          <a:xfrm>
            <a:off x="9513837" y="7894310"/>
            <a:ext cx="3162300" cy="414338"/>
          </a:xfrm>
          <a:prstGeom prst="rect">
            <a:avLst/>
          </a:prstGeom>
        </p:spPr>
        <p:txBody>
          <a:bodyPr lIns="0" tIns="0" rIns="0" bIns="0" rtlCol="0" anchor="t">
            <a:spAutoFit/>
          </a:bodyPr>
          <a:lstStyle/>
          <a:p>
            <a:pPr algn="l">
              <a:lnSpc>
                <a:spcPts val="3062"/>
              </a:lnSpc>
            </a:pPr>
            <a:r>
              <a:rPr lang="en-US" sz="2437" b="1">
                <a:solidFill>
                  <a:srgbClr val="FFFFFF"/>
                </a:solidFill>
                <a:latin typeface="Arimo Bold"/>
                <a:ea typeface="Arimo Bold"/>
                <a:cs typeface="Arimo Bold"/>
                <a:sym typeface="Arimo Bold"/>
              </a:rPr>
              <a:t>Loyal Customers</a:t>
            </a:r>
          </a:p>
        </p:txBody>
      </p:sp>
      <p:sp>
        <p:nvSpPr>
          <p:cNvPr id="28" name="TextBox 28"/>
          <p:cNvSpPr txBox="1"/>
          <p:nvPr/>
        </p:nvSpPr>
        <p:spPr>
          <a:xfrm>
            <a:off x="9513837" y="8436197"/>
            <a:ext cx="7875384" cy="448570"/>
          </a:xfrm>
          <a:prstGeom prst="rect">
            <a:avLst/>
          </a:prstGeom>
        </p:spPr>
        <p:txBody>
          <a:bodyPr lIns="0" tIns="0" rIns="0" bIns="0" rtlCol="0" anchor="t">
            <a:spAutoFit/>
          </a:bodyPr>
          <a:lstStyle/>
          <a:p>
            <a:pPr algn="l">
              <a:lnSpc>
                <a:spcPts val="2812"/>
              </a:lnSpc>
            </a:pPr>
            <a:r>
              <a:rPr lang="en-US" sz="1874">
                <a:solidFill>
                  <a:srgbClr val="FFFFFF"/>
                </a:solidFill>
                <a:latin typeface="Arimo"/>
                <a:ea typeface="Arimo"/>
                <a:cs typeface="Arimo"/>
                <a:sym typeface="Arimo"/>
              </a:rPr>
              <a:t>Frequent purchasers with consistent engagement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grpSp>
        <p:nvGrpSpPr>
          <p:cNvPr id="6" name="Group 6"/>
          <p:cNvGrpSpPr/>
          <p:nvPr/>
        </p:nvGrpSpPr>
        <p:grpSpPr>
          <a:xfrm>
            <a:off x="947890" y="2051152"/>
            <a:ext cx="4324055" cy="508845"/>
            <a:chOff x="0" y="0"/>
            <a:chExt cx="5765406" cy="678459"/>
          </a:xfrm>
        </p:grpSpPr>
        <p:sp>
          <p:nvSpPr>
            <p:cNvPr id="7" name="Freeform 7"/>
            <p:cNvSpPr/>
            <p:nvPr/>
          </p:nvSpPr>
          <p:spPr>
            <a:xfrm>
              <a:off x="0" y="0"/>
              <a:ext cx="5765419" cy="678434"/>
            </a:xfrm>
            <a:custGeom>
              <a:avLst/>
              <a:gdLst/>
              <a:ahLst/>
              <a:cxnLst/>
              <a:rect l="l" t="t" r="r" b="b"/>
              <a:pathLst>
                <a:path w="5765419" h="678434">
                  <a:moveTo>
                    <a:pt x="0" y="121285"/>
                  </a:moveTo>
                  <a:cubicBezTo>
                    <a:pt x="0" y="54356"/>
                    <a:pt x="54356" y="0"/>
                    <a:pt x="121285" y="0"/>
                  </a:cubicBezTo>
                  <a:lnTo>
                    <a:pt x="5644134" y="0"/>
                  </a:lnTo>
                  <a:cubicBezTo>
                    <a:pt x="5711190" y="0"/>
                    <a:pt x="5765419" y="54356"/>
                    <a:pt x="5765419" y="121285"/>
                  </a:cubicBezTo>
                  <a:lnTo>
                    <a:pt x="5765419" y="557149"/>
                  </a:lnTo>
                  <a:cubicBezTo>
                    <a:pt x="5765419" y="624205"/>
                    <a:pt x="5711063" y="678434"/>
                    <a:pt x="5644134" y="678434"/>
                  </a:cubicBezTo>
                  <a:lnTo>
                    <a:pt x="121285" y="678434"/>
                  </a:lnTo>
                  <a:cubicBezTo>
                    <a:pt x="54356" y="678434"/>
                    <a:pt x="0" y="624078"/>
                    <a:pt x="0" y="557149"/>
                  </a:cubicBezTo>
                  <a:close/>
                </a:path>
              </a:pathLst>
            </a:custGeom>
            <a:solidFill>
              <a:srgbClr val="F9D2D6"/>
            </a:solidFill>
            <a:ln w="12700">
              <a:solidFill>
                <a:srgbClr val="000000"/>
              </a:solidFill>
            </a:ln>
          </p:spPr>
        </p:sp>
      </p:grpSp>
      <p:sp>
        <p:nvSpPr>
          <p:cNvPr id="8" name="Freeform 8" descr="preencoded.png"/>
          <p:cNvSpPr/>
          <p:nvPr/>
        </p:nvSpPr>
        <p:spPr>
          <a:xfrm>
            <a:off x="1110253" y="2197303"/>
            <a:ext cx="216541" cy="216541"/>
          </a:xfrm>
          <a:custGeom>
            <a:avLst/>
            <a:gdLst/>
            <a:ahLst/>
            <a:cxnLst/>
            <a:rect l="l" t="t" r="r" b="b"/>
            <a:pathLst>
              <a:path w="216541" h="216541">
                <a:moveTo>
                  <a:pt x="0" y="0"/>
                </a:moveTo>
                <a:lnTo>
                  <a:pt x="216541" y="0"/>
                </a:lnTo>
                <a:lnTo>
                  <a:pt x="216541" y="216542"/>
                </a:lnTo>
                <a:lnTo>
                  <a:pt x="0" y="216542"/>
                </a:lnTo>
                <a:lnTo>
                  <a:pt x="0" y="0"/>
                </a:lnTo>
                <a:close/>
              </a:path>
            </a:pathLst>
          </a:custGeom>
          <a:blipFill>
            <a:blip r:embed="rId4">
              <a:extLst>
                <a:ext uri="{96DAC541-7B7A-43D3-8B79-37D633B846F1}">
                  <asvg:svgBlip xmlns:asvg="http://schemas.microsoft.com/office/drawing/2016/SVG/main" r:embed="rId5"/>
                </a:ext>
              </a:extLst>
            </a:blip>
            <a:stretch>
              <a:fillRect t="-19565" b="-19565"/>
            </a:stretch>
          </a:blipFill>
        </p:spPr>
      </p:sp>
      <p:sp>
        <p:nvSpPr>
          <p:cNvPr id="9" name="TextBox 9"/>
          <p:cNvSpPr txBox="1"/>
          <p:nvPr/>
        </p:nvSpPr>
        <p:spPr>
          <a:xfrm>
            <a:off x="1434998" y="2056057"/>
            <a:ext cx="3674564" cy="422824"/>
          </a:xfrm>
          <a:prstGeom prst="rect">
            <a:avLst/>
          </a:prstGeom>
        </p:spPr>
        <p:txBody>
          <a:bodyPr lIns="0" tIns="0" rIns="0" bIns="0" rtlCol="0" anchor="t">
            <a:spAutoFit/>
          </a:bodyPr>
          <a:lstStyle/>
          <a:p>
            <a:pPr algn="l">
              <a:lnSpc>
                <a:spcPts val="2687"/>
              </a:lnSpc>
            </a:pPr>
            <a:r>
              <a:rPr lang="en-US" sz="1687" dirty="0">
                <a:solidFill>
                  <a:srgbClr val="3B3535"/>
                </a:solidFill>
                <a:latin typeface="Arimo"/>
                <a:ea typeface="Arimo"/>
                <a:cs typeface="Arimo"/>
                <a:sym typeface="Arimo"/>
              </a:rPr>
              <a:t>STRATEGIC RECOMMENDATIONS</a:t>
            </a:r>
          </a:p>
        </p:txBody>
      </p:sp>
      <p:sp>
        <p:nvSpPr>
          <p:cNvPr id="10" name="TextBox 10"/>
          <p:cNvSpPr txBox="1"/>
          <p:nvPr/>
        </p:nvSpPr>
        <p:spPr>
          <a:xfrm>
            <a:off x="947890" y="2601516"/>
            <a:ext cx="14229007" cy="957558"/>
          </a:xfrm>
          <a:prstGeom prst="rect">
            <a:avLst/>
          </a:prstGeom>
        </p:spPr>
        <p:txBody>
          <a:bodyPr lIns="0" tIns="0" rIns="0" bIns="0" rtlCol="0" anchor="t">
            <a:spAutoFit/>
          </a:bodyPr>
          <a:lstStyle/>
          <a:p>
            <a:pPr algn="l">
              <a:lnSpc>
                <a:spcPts val="7000"/>
              </a:lnSpc>
            </a:pPr>
            <a:r>
              <a:rPr lang="en-US" sz="5562" b="1">
                <a:solidFill>
                  <a:srgbClr val="1F1E1E"/>
                </a:solidFill>
                <a:latin typeface="Arimo Bold"/>
                <a:ea typeface="Arimo Bold"/>
                <a:cs typeface="Arimo Bold"/>
                <a:sym typeface="Arimo Bold"/>
              </a:rPr>
              <a:t>Business Insights &amp; Marketing Strategy</a:t>
            </a:r>
          </a:p>
        </p:txBody>
      </p:sp>
      <p:sp>
        <p:nvSpPr>
          <p:cNvPr id="11" name="TextBox 11"/>
          <p:cNvSpPr txBox="1"/>
          <p:nvPr/>
        </p:nvSpPr>
        <p:spPr>
          <a:xfrm>
            <a:off x="947890" y="3879504"/>
            <a:ext cx="16392230" cy="519113"/>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Tailored marketing approaches designed to maximize engagement and revenue for each customer segment.</a:t>
            </a:r>
          </a:p>
        </p:txBody>
      </p:sp>
      <p:grpSp>
        <p:nvGrpSpPr>
          <p:cNvPr id="12" name="Group 12"/>
          <p:cNvGrpSpPr/>
          <p:nvPr/>
        </p:nvGrpSpPr>
        <p:grpSpPr>
          <a:xfrm>
            <a:off x="947890" y="4703264"/>
            <a:ext cx="5464073" cy="1083173"/>
            <a:chOff x="0" y="0"/>
            <a:chExt cx="7285431" cy="1444231"/>
          </a:xfrm>
        </p:grpSpPr>
        <p:sp>
          <p:nvSpPr>
            <p:cNvPr id="13" name="Freeform 13" descr="preencoded.png"/>
            <p:cNvSpPr/>
            <p:nvPr/>
          </p:nvSpPr>
          <p:spPr>
            <a:xfrm>
              <a:off x="0" y="0"/>
              <a:ext cx="7285482" cy="1444244"/>
            </a:xfrm>
            <a:custGeom>
              <a:avLst/>
              <a:gdLst/>
              <a:ahLst/>
              <a:cxnLst/>
              <a:rect l="l" t="t" r="r" b="b"/>
              <a:pathLst>
                <a:path w="7285482" h="1444244">
                  <a:moveTo>
                    <a:pt x="0" y="0"/>
                  </a:moveTo>
                  <a:lnTo>
                    <a:pt x="7285482" y="0"/>
                  </a:lnTo>
                  <a:lnTo>
                    <a:pt x="7285482" y="1444244"/>
                  </a:lnTo>
                  <a:lnTo>
                    <a:pt x="0" y="1444244"/>
                  </a:lnTo>
                  <a:lnTo>
                    <a:pt x="0" y="0"/>
                  </a:lnTo>
                  <a:close/>
                </a:path>
              </a:pathLst>
            </a:custGeom>
            <a:blipFill>
              <a:blip r:embed="rId6"/>
              <a:stretch>
                <a:fillRect t="-93" b="-93"/>
              </a:stretch>
            </a:blipFill>
          </p:spPr>
        </p:sp>
      </p:grpSp>
      <p:sp>
        <p:nvSpPr>
          <p:cNvPr id="14" name="TextBox 14"/>
          <p:cNvSpPr txBox="1"/>
          <p:nvPr/>
        </p:nvSpPr>
        <p:spPr>
          <a:xfrm>
            <a:off x="1218609" y="6009532"/>
            <a:ext cx="4155577"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High-Value Customers</a:t>
            </a:r>
          </a:p>
        </p:txBody>
      </p:sp>
      <p:sp>
        <p:nvSpPr>
          <p:cNvPr id="15" name="TextBox 15"/>
          <p:cNvSpPr txBox="1"/>
          <p:nvPr/>
        </p:nvSpPr>
        <p:spPr>
          <a:xfrm>
            <a:off x="1218609" y="6579098"/>
            <a:ext cx="4922634" cy="1385887"/>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Exclusive premium offers, early access to new products, and VIP experiences</a:t>
            </a:r>
          </a:p>
        </p:txBody>
      </p:sp>
      <p:grpSp>
        <p:nvGrpSpPr>
          <p:cNvPr id="16" name="Group 16"/>
          <p:cNvGrpSpPr/>
          <p:nvPr/>
        </p:nvGrpSpPr>
        <p:grpSpPr>
          <a:xfrm>
            <a:off x="6411963" y="4703264"/>
            <a:ext cx="5464073" cy="1083173"/>
            <a:chOff x="0" y="0"/>
            <a:chExt cx="7285431" cy="1444231"/>
          </a:xfrm>
        </p:grpSpPr>
        <p:sp>
          <p:nvSpPr>
            <p:cNvPr id="17" name="Freeform 17" descr="preencoded.png"/>
            <p:cNvSpPr/>
            <p:nvPr/>
          </p:nvSpPr>
          <p:spPr>
            <a:xfrm>
              <a:off x="0" y="0"/>
              <a:ext cx="7285482" cy="1444244"/>
            </a:xfrm>
            <a:custGeom>
              <a:avLst/>
              <a:gdLst/>
              <a:ahLst/>
              <a:cxnLst/>
              <a:rect l="l" t="t" r="r" b="b"/>
              <a:pathLst>
                <a:path w="7285482" h="1444244">
                  <a:moveTo>
                    <a:pt x="0" y="0"/>
                  </a:moveTo>
                  <a:lnTo>
                    <a:pt x="7285482" y="0"/>
                  </a:lnTo>
                  <a:lnTo>
                    <a:pt x="7285482" y="1444244"/>
                  </a:lnTo>
                  <a:lnTo>
                    <a:pt x="0" y="1444244"/>
                  </a:lnTo>
                  <a:lnTo>
                    <a:pt x="0" y="0"/>
                  </a:lnTo>
                  <a:close/>
                </a:path>
              </a:pathLst>
            </a:custGeom>
            <a:blipFill>
              <a:blip r:embed="rId7"/>
              <a:stretch>
                <a:fillRect t="-93" b="-93"/>
              </a:stretch>
            </a:blipFill>
          </p:spPr>
        </p:sp>
      </p:grpSp>
      <p:sp>
        <p:nvSpPr>
          <p:cNvPr id="18" name="TextBox 18"/>
          <p:cNvSpPr txBox="1"/>
          <p:nvPr/>
        </p:nvSpPr>
        <p:spPr>
          <a:xfrm>
            <a:off x="6682683" y="6009532"/>
            <a:ext cx="3563388"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Discount-Sensitive</a:t>
            </a:r>
          </a:p>
        </p:txBody>
      </p:sp>
      <p:sp>
        <p:nvSpPr>
          <p:cNvPr id="19" name="TextBox 19"/>
          <p:cNvSpPr txBox="1"/>
          <p:nvPr/>
        </p:nvSpPr>
        <p:spPr>
          <a:xfrm>
            <a:off x="6682683" y="6579098"/>
            <a:ext cx="4922634" cy="1385887"/>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Strategic promotional deals, limited-time offers, and bundle discounts</a:t>
            </a:r>
          </a:p>
        </p:txBody>
      </p:sp>
      <p:grpSp>
        <p:nvGrpSpPr>
          <p:cNvPr id="20" name="Group 20"/>
          <p:cNvGrpSpPr/>
          <p:nvPr/>
        </p:nvGrpSpPr>
        <p:grpSpPr>
          <a:xfrm>
            <a:off x="11876037" y="4703264"/>
            <a:ext cx="5464073" cy="1083173"/>
            <a:chOff x="0" y="0"/>
            <a:chExt cx="7285431" cy="1444231"/>
          </a:xfrm>
        </p:grpSpPr>
        <p:sp>
          <p:nvSpPr>
            <p:cNvPr id="21" name="Freeform 21" descr="preencoded.png"/>
            <p:cNvSpPr/>
            <p:nvPr/>
          </p:nvSpPr>
          <p:spPr>
            <a:xfrm>
              <a:off x="0" y="0"/>
              <a:ext cx="7285482" cy="1444244"/>
            </a:xfrm>
            <a:custGeom>
              <a:avLst/>
              <a:gdLst/>
              <a:ahLst/>
              <a:cxnLst/>
              <a:rect l="l" t="t" r="r" b="b"/>
              <a:pathLst>
                <a:path w="7285482" h="1444244">
                  <a:moveTo>
                    <a:pt x="0" y="0"/>
                  </a:moveTo>
                  <a:lnTo>
                    <a:pt x="7285482" y="0"/>
                  </a:lnTo>
                  <a:lnTo>
                    <a:pt x="7285482" y="1444244"/>
                  </a:lnTo>
                  <a:lnTo>
                    <a:pt x="0" y="1444244"/>
                  </a:lnTo>
                  <a:lnTo>
                    <a:pt x="0" y="0"/>
                  </a:lnTo>
                  <a:close/>
                </a:path>
              </a:pathLst>
            </a:custGeom>
            <a:blipFill>
              <a:blip r:embed="rId8"/>
              <a:stretch>
                <a:fillRect t="-93" b="-93"/>
              </a:stretch>
            </a:blipFill>
          </p:spPr>
        </p:sp>
      </p:grpSp>
      <p:sp>
        <p:nvSpPr>
          <p:cNvPr id="22" name="TextBox 22"/>
          <p:cNvSpPr txBox="1"/>
          <p:nvPr/>
        </p:nvSpPr>
        <p:spPr>
          <a:xfrm>
            <a:off x="12146756" y="6009532"/>
            <a:ext cx="3563388" cy="492919"/>
          </a:xfrm>
          <a:prstGeom prst="rect">
            <a:avLst/>
          </a:prstGeom>
        </p:spPr>
        <p:txBody>
          <a:bodyPr lIns="0" tIns="0" rIns="0" bIns="0" rtlCol="0" anchor="t">
            <a:spAutoFit/>
          </a:bodyPr>
          <a:lstStyle/>
          <a:p>
            <a:pPr algn="l">
              <a:lnSpc>
                <a:spcPts val="3500"/>
              </a:lnSpc>
            </a:pPr>
            <a:r>
              <a:rPr lang="en-US" sz="2750" b="1">
                <a:solidFill>
                  <a:srgbClr val="3B3535"/>
                </a:solidFill>
                <a:latin typeface="Arimo Bold"/>
                <a:ea typeface="Arimo Bold"/>
                <a:cs typeface="Arimo Bold"/>
                <a:sym typeface="Arimo Bold"/>
              </a:rPr>
              <a:t>Loyal Customers</a:t>
            </a:r>
          </a:p>
        </p:txBody>
      </p:sp>
      <p:sp>
        <p:nvSpPr>
          <p:cNvPr id="23" name="TextBox 23"/>
          <p:cNvSpPr txBox="1"/>
          <p:nvPr/>
        </p:nvSpPr>
        <p:spPr>
          <a:xfrm>
            <a:off x="12146756" y="6579098"/>
            <a:ext cx="4922634" cy="1385887"/>
          </a:xfrm>
          <a:prstGeom prst="rect">
            <a:avLst/>
          </a:prstGeom>
        </p:spPr>
        <p:txBody>
          <a:bodyPr lIns="0" tIns="0" rIns="0" bIns="0" rtlCol="0" anchor="t">
            <a:spAutoFit/>
          </a:bodyPr>
          <a:lstStyle/>
          <a:p>
            <a:pPr algn="l">
              <a:lnSpc>
                <a:spcPts val="3374"/>
              </a:lnSpc>
            </a:pPr>
            <a:r>
              <a:rPr lang="en-US" sz="2125">
                <a:solidFill>
                  <a:srgbClr val="3B3535"/>
                </a:solidFill>
                <a:latin typeface="Arimo"/>
                <a:ea typeface="Arimo"/>
                <a:cs typeface="Arimo"/>
                <a:sym typeface="Arimo"/>
              </a:rPr>
              <a:t>Loyalty rewards programs, subscription benefits, and personalized recommendations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a:ln w="12700">
              <a:solidFill>
                <a:srgbClr val="000000"/>
              </a:solidFill>
            </a:ln>
          </p:spPr>
        </p:sp>
      </p:grpSp>
      <p:grpSp>
        <p:nvGrpSpPr>
          <p:cNvPr id="6" name="Group 6"/>
          <p:cNvGrpSpPr/>
          <p:nvPr/>
        </p:nvGrpSpPr>
        <p:grpSpPr>
          <a:xfrm>
            <a:off x="0" y="0"/>
            <a:ext cx="18288000" cy="3385242"/>
            <a:chOff x="0" y="0"/>
            <a:chExt cx="24384000" cy="4513656"/>
          </a:xfrm>
        </p:grpSpPr>
        <p:sp>
          <p:nvSpPr>
            <p:cNvPr id="7" name="Freeform 7" descr="preencoded.png"/>
            <p:cNvSpPr/>
            <p:nvPr/>
          </p:nvSpPr>
          <p:spPr>
            <a:xfrm>
              <a:off x="0" y="0"/>
              <a:ext cx="24384000" cy="4513707"/>
            </a:xfrm>
            <a:custGeom>
              <a:avLst/>
              <a:gdLst/>
              <a:ahLst/>
              <a:cxnLst/>
              <a:rect l="l" t="t" r="r" b="b"/>
              <a:pathLst>
                <a:path w="24384000" h="4513707">
                  <a:moveTo>
                    <a:pt x="0" y="0"/>
                  </a:moveTo>
                  <a:lnTo>
                    <a:pt x="24384000" y="0"/>
                  </a:lnTo>
                  <a:lnTo>
                    <a:pt x="24384000" y="4513707"/>
                  </a:lnTo>
                  <a:lnTo>
                    <a:pt x="0" y="4513707"/>
                  </a:lnTo>
                  <a:lnTo>
                    <a:pt x="0" y="0"/>
                  </a:lnTo>
                  <a:close/>
                </a:path>
              </a:pathLst>
            </a:custGeom>
            <a:blipFill>
              <a:blip r:embed="rId4"/>
              <a:stretch>
                <a:fillRect l="-57" r="-57" b="1"/>
              </a:stretch>
            </a:blipFill>
          </p:spPr>
        </p:sp>
      </p:grpSp>
      <p:sp>
        <p:nvSpPr>
          <p:cNvPr id="8" name="TextBox 8"/>
          <p:cNvSpPr txBox="1"/>
          <p:nvPr/>
        </p:nvSpPr>
        <p:spPr>
          <a:xfrm>
            <a:off x="947890" y="4916691"/>
            <a:ext cx="9146086" cy="957558"/>
          </a:xfrm>
          <a:prstGeom prst="rect">
            <a:avLst/>
          </a:prstGeom>
        </p:spPr>
        <p:txBody>
          <a:bodyPr lIns="0" tIns="0" rIns="0" bIns="0" rtlCol="0" anchor="t">
            <a:spAutoFit/>
          </a:bodyPr>
          <a:lstStyle/>
          <a:p>
            <a:pPr algn="l">
              <a:lnSpc>
                <a:spcPts val="7000"/>
              </a:lnSpc>
            </a:pPr>
            <a:r>
              <a:rPr lang="en-US" sz="5562" b="1">
                <a:solidFill>
                  <a:srgbClr val="1F1E1E"/>
                </a:solidFill>
                <a:latin typeface="Arimo Bold"/>
                <a:ea typeface="Arimo Bold"/>
                <a:cs typeface="Arimo Bold"/>
                <a:sym typeface="Arimo Bold"/>
              </a:rPr>
              <a:t>Key Performance Metrics</a:t>
            </a:r>
          </a:p>
        </p:txBody>
      </p:sp>
      <p:sp>
        <p:nvSpPr>
          <p:cNvPr id="9" name="TextBox 9"/>
          <p:cNvSpPr txBox="1"/>
          <p:nvPr/>
        </p:nvSpPr>
        <p:spPr>
          <a:xfrm>
            <a:off x="947890" y="6510928"/>
            <a:ext cx="5238455" cy="798462"/>
          </a:xfrm>
          <a:prstGeom prst="rect">
            <a:avLst/>
          </a:prstGeom>
        </p:spPr>
        <p:txBody>
          <a:bodyPr lIns="0" tIns="0" rIns="0" bIns="0" rtlCol="0" anchor="t">
            <a:spAutoFit/>
          </a:bodyPr>
          <a:lstStyle/>
          <a:p>
            <a:pPr algn="ctr">
              <a:lnSpc>
                <a:spcPts val="7000"/>
              </a:lnSpc>
            </a:pPr>
            <a:r>
              <a:rPr lang="en-US" sz="7000" b="1">
                <a:solidFill>
                  <a:srgbClr val="3B3535"/>
                </a:solidFill>
                <a:latin typeface="Arimo Bold"/>
                <a:ea typeface="Arimo Bold"/>
                <a:cs typeface="Arimo Bold"/>
                <a:sym typeface="Arimo Bold"/>
              </a:rPr>
              <a:t>3.9K</a:t>
            </a:r>
          </a:p>
        </p:txBody>
      </p:sp>
      <p:sp>
        <p:nvSpPr>
          <p:cNvPr id="10" name="TextBox 10"/>
          <p:cNvSpPr txBox="1"/>
          <p:nvPr/>
        </p:nvSpPr>
        <p:spPr>
          <a:xfrm>
            <a:off x="1785347" y="7600055"/>
            <a:ext cx="3563388" cy="492919"/>
          </a:xfrm>
          <a:prstGeom prst="rect">
            <a:avLst/>
          </a:prstGeom>
        </p:spPr>
        <p:txBody>
          <a:bodyPr lIns="0" tIns="0" rIns="0" bIns="0" rtlCol="0" anchor="t">
            <a:spAutoFit/>
          </a:bodyPr>
          <a:lstStyle/>
          <a:p>
            <a:pPr algn="ctr">
              <a:lnSpc>
                <a:spcPts val="3500"/>
              </a:lnSpc>
            </a:pPr>
            <a:r>
              <a:rPr lang="en-US" sz="2750" b="1">
                <a:solidFill>
                  <a:srgbClr val="3B3535"/>
                </a:solidFill>
                <a:latin typeface="Arimo Bold"/>
                <a:ea typeface="Arimo Bold"/>
                <a:cs typeface="Arimo Bold"/>
                <a:sym typeface="Arimo Bold"/>
              </a:rPr>
              <a:t>Customer Records</a:t>
            </a:r>
          </a:p>
        </p:txBody>
      </p:sp>
      <p:sp>
        <p:nvSpPr>
          <p:cNvPr id="11" name="TextBox 11"/>
          <p:cNvSpPr txBox="1"/>
          <p:nvPr/>
        </p:nvSpPr>
        <p:spPr>
          <a:xfrm>
            <a:off x="947890" y="8169621"/>
            <a:ext cx="5238455" cy="519113"/>
          </a:xfrm>
          <a:prstGeom prst="rect">
            <a:avLst/>
          </a:prstGeom>
        </p:spPr>
        <p:txBody>
          <a:bodyPr lIns="0" tIns="0" rIns="0" bIns="0" rtlCol="0" anchor="t">
            <a:spAutoFit/>
          </a:bodyPr>
          <a:lstStyle/>
          <a:p>
            <a:pPr algn="ctr">
              <a:lnSpc>
                <a:spcPts val="3374"/>
              </a:lnSpc>
            </a:pPr>
            <a:r>
              <a:rPr lang="en-US" sz="2125">
                <a:solidFill>
                  <a:srgbClr val="3B3535"/>
                </a:solidFill>
                <a:latin typeface="Arimo"/>
                <a:ea typeface="Arimo"/>
                <a:cs typeface="Arimo"/>
                <a:sym typeface="Arimo"/>
              </a:rPr>
              <a:t>Analyzed for comprehensive insights</a:t>
            </a:r>
          </a:p>
        </p:txBody>
      </p:sp>
      <p:sp>
        <p:nvSpPr>
          <p:cNvPr id="12" name="TextBox 12"/>
          <p:cNvSpPr txBox="1"/>
          <p:nvPr/>
        </p:nvSpPr>
        <p:spPr>
          <a:xfrm>
            <a:off x="6524777" y="6510928"/>
            <a:ext cx="5238455" cy="798462"/>
          </a:xfrm>
          <a:prstGeom prst="rect">
            <a:avLst/>
          </a:prstGeom>
        </p:spPr>
        <p:txBody>
          <a:bodyPr lIns="0" tIns="0" rIns="0" bIns="0" rtlCol="0" anchor="t">
            <a:spAutoFit/>
          </a:bodyPr>
          <a:lstStyle/>
          <a:p>
            <a:pPr algn="ctr">
              <a:lnSpc>
                <a:spcPts val="7000"/>
              </a:lnSpc>
            </a:pPr>
            <a:r>
              <a:rPr lang="en-US" sz="7000" b="1">
                <a:solidFill>
                  <a:srgbClr val="3B3535"/>
                </a:solidFill>
                <a:latin typeface="Arimo Bold"/>
                <a:ea typeface="Arimo Bold"/>
                <a:cs typeface="Arimo Bold"/>
                <a:sym typeface="Arimo Bold"/>
              </a:rPr>
              <a:t>3</a:t>
            </a:r>
          </a:p>
        </p:txBody>
      </p:sp>
      <p:sp>
        <p:nvSpPr>
          <p:cNvPr id="13" name="TextBox 13"/>
          <p:cNvSpPr txBox="1"/>
          <p:nvPr/>
        </p:nvSpPr>
        <p:spPr>
          <a:xfrm>
            <a:off x="7269061" y="7600055"/>
            <a:ext cx="3749726" cy="492919"/>
          </a:xfrm>
          <a:prstGeom prst="rect">
            <a:avLst/>
          </a:prstGeom>
        </p:spPr>
        <p:txBody>
          <a:bodyPr lIns="0" tIns="0" rIns="0" bIns="0" rtlCol="0" anchor="t">
            <a:spAutoFit/>
          </a:bodyPr>
          <a:lstStyle/>
          <a:p>
            <a:pPr algn="ctr">
              <a:lnSpc>
                <a:spcPts val="3500"/>
              </a:lnSpc>
            </a:pPr>
            <a:r>
              <a:rPr lang="en-US" sz="2750" b="1">
                <a:solidFill>
                  <a:srgbClr val="3B3535"/>
                </a:solidFill>
                <a:latin typeface="Arimo Bold"/>
                <a:ea typeface="Arimo Bold"/>
                <a:cs typeface="Arimo Bold"/>
                <a:sym typeface="Arimo Bold"/>
              </a:rPr>
              <a:t>Customer Segments</a:t>
            </a:r>
          </a:p>
        </p:txBody>
      </p:sp>
      <p:sp>
        <p:nvSpPr>
          <p:cNvPr id="14" name="TextBox 14"/>
          <p:cNvSpPr txBox="1"/>
          <p:nvPr/>
        </p:nvSpPr>
        <p:spPr>
          <a:xfrm>
            <a:off x="6524777" y="8169621"/>
            <a:ext cx="5238455" cy="519113"/>
          </a:xfrm>
          <a:prstGeom prst="rect">
            <a:avLst/>
          </a:prstGeom>
        </p:spPr>
        <p:txBody>
          <a:bodyPr lIns="0" tIns="0" rIns="0" bIns="0" rtlCol="0" anchor="t">
            <a:spAutoFit/>
          </a:bodyPr>
          <a:lstStyle/>
          <a:p>
            <a:pPr algn="ctr">
              <a:lnSpc>
                <a:spcPts val="3374"/>
              </a:lnSpc>
            </a:pPr>
            <a:r>
              <a:rPr lang="en-US" sz="2125">
                <a:solidFill>
                  <a:srgbClr val="3B3535"/>
                </a:solidFill>
                <a:latin typeface="Arimo"/>
                <a:ea typeface="Arimo"/>
                <a:cs typeface="Arimo"/>
                <a:sym typeface="Arimo"/>
              </a:rPr>
              <a:t>Distinct clusters identified</a:t>
            </a:r>
          </a:p>
        </p:txBody>
      </p:sp>
      <p:sp>
        <p:nvSpPr>
          <p:cNvPr id="15" name="TextBox 15"/>
          <p:cNvSpPr txBox="1"/>
          <p:nvPr/>
        </p:nvSpPr>
        <p:spPr>
          <a:xfrm>
            <a:off x="12101665" y="6510928"/>
            <a:ext cx="5238455" cy="798462"/>
          </a:xfrm>
          <a:prstGeom prst="rect">
            <a:avLst/>
          </a:prstGeom>
        </p:spPr>
        <p:txBody>
          <a:bodyPr lIns="0" tIns="0" rIns="0" bIns="0" rtlCol="0" anchor="t">
            <a:spAutoFit/>
          </a:bodyPr>
          <a:lstStyle/>
          <a:p>
            <a:pPr algn="ctr">
              <a:lnSpc>
                <a:spcPts val="7000"/>
              </a:lnSpc>
            </a:pPr>
            <a:r>
              <a:rPr lang="en-US" sz="7000" b="1">
                <a:solidFill>
                  <a:srgbClr val="3B3535"/>
                </a:solidFill>
                <a:latin typeface="Arimo Bold"/>
                <a:ea typeface="Arimo Bold"/>
                <a:cs typeface="Arimo Bold"/>
                <a:sym typeface="Arimo Bold"/>
              </a:rPr>
              <a:t>5</a:t>
            </a:r>
          </a:p>
        </p:txBody>
      </p:sp>
      <p:sp>
        <p:nvSpPr>
          <p:cNvPr id="16" name="TextBox 16"/>
          <p:cNvSpPr txBox="1"/>
          <p:nvPr/>
        </p:nvSpPr>
        <p:spPr>
          <a:xfrm>
            <a:off x="12939122" y="7600055"/>
            <a:ext cx="3563388" cy="492919"/>
          </a:xfrm>
          <a:prstGeom prst="rect">
            <a:avLst/>
          </a:prstGeom>
        </p:spPr>
        <p:txBody>
          <a:bodyPr lIns="0" tIns="0" rIns="0" bIns="0" rtlCol="0" anchor="t">
            <a:spAutoFit/>
          </a:bodyPr>
          <a:lstStyle/>
          <a:p>
            <a:pPr algn="ctr">
              <a:lnSpc>
                <a:spcPts val="3500"/>
              </a:lnSpc>
            </a:pPr>
            <a:r>
              <a:rPr lang="en-US" sz="2750" b="1">
                <a:solidFill>
                  <a:srgbClr val="3B3535"/>
                </a:solidFill>
                <a:latin typeface="Arimo Bold"/>
                <a:ea typeface="Arimo Bold"/>
                <a:cs typeface="Arimo Bold"/>
                <a:sym typeface="Arimo Bold"/>
              </a:rPr>
              <a:t>Technologies</a:t>
            </a:r>
          </a:p>
        </p:txBody>
      </p:sp>
      <p:sp>
        <p:nvSpPr>
          <p:cNvPr id="17" name="TextBox 17"/>
          <p:cNvSpPr txBox="1"/>
          <p:nvPr/>
        </p:nvSpPr>
        <p:spPr>
          <a:xfrm>
            <a:off x="12101665" y="8169621"/>
            <a:ext cx="5238455" cy="519113"/>
          </a:xfrm>
          <a:prstGeom prst="rect">
            <a:avLst/>
          </a:prstGeom>
        </p:spPr>
        <p:txBody>
          <a:bodyPr lIns="0" tIns="0" rIns="0" bIns="0" rtlCol="0" anchor="t">
            <a:spAutoFit/>
          </a:bodyPr>
          <a:lstStyle/>
          <a:p>
            <a:pPr algn="ctr">
              <a:lnSpc>
                <a:spcPts val="3374"/>
              </a:lnSpc>
            </a:pPr>
            <a:r>
              <a:rPr lang="en-US" sz="2125">
                <a:solidFill>
                  <a:srgbClr val="3B3535"/>
                </a:solidFill>
                <a:latin typeface="Arimo"/>
                <a:ea typeface="Arimo"/>
                <a:cs typeface="Arimo"/>
                <a:sym typeface="Arimo"/>
              </a:rPr>
              <a:t>Integrated for analysis workflow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TotalTime>
  <Words>609</Words>
  <Application>Microsoft Office PowerPoint</Application>
  <PresentationFormat>Custom</PresentationFormat>
  <Paragraphs>124</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Arimo</vt:lpstr>
      <vt:lpstr>Arial</vt:lpstr>
      <vt:lpstr>Arimo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Customer-Segmentation.pptx</dc:title>
  <cp:lastModifiedBy>Soumen Kundu</cp:lastModifiedBy>
  <cp:revision>4</cp:revision>
  <dcterms:created xsi:type="dcterms:W3CDTF">2006-08-16T00:00:00Z</dcterms:created>
  <dcterms:modified xsi:type="dcterms:W3CDTF">2026-02-02T08:59:28Z</dcterms:modified>
  <dc:identifier>DAG_u5T2QrU</dc:identifier>
</cp:coreProperties>
</file>

<file path=docProps/thumbnail.jpeg>
</file>